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8" r:id="rId3"/>
    <p:sldMasterId id="2147483691" r:id="rId4"/>
    <p:sldMasterId id="2147483704" r:id="rId5"/>
  </p:sldMasterIdLst>
  <p:notesMasterIdLst>
    <p:notesMasterId r:id="rId129"/>
  </p:notesMasterIdLst>
  <p:sldIdLst>
    <p:sldId id="1269" r:id="rId6"/>
    <p:sldId id="1281" r:id="rId7"/>
    <p:sldId id="1270" r:id="rId8"/>
    <p:sldId id="1272" r:id="rId9"/>
    <p:sldId id="1274" r:id="rId10"/>
    <p:sldId id="1276" r:id="rId11"/>
    <p:sldId id="1335" r:id="rId12"/>
    <p:sldId id="1282" r:id="rId13"/>
    <p:sldId id="1271" r:id="rId14"/>
    <p:sldId id="1273" r:id="rId15"/>
    <p:sldId id="1275" r:id="rId16"/>
    <p:sldId id="1277" r:id="rId17"/>
    <p:sldId id="1336" r:id="rId18"/>
    <p:sldId id="1327" r:id="rId19"/>
    <p:sldId id="1295" r:id="rId20"/>
    <p:sldId id="1329" r:id="rId21"/>
    <p:sldId id="1326" r:id="rId22"/>
    <p:sldId id="1268" r:id="rId23"/>
    <p:sldId id="1238" r:id="rId24"/>
    <p:sldId id="1266" r:id="rId25"/>
    <p:sldId id="959" r:id="rId26"/>
    <p:sldId id="960" r:id="rId27"/>
    <p:sldId id="1344" r:id="rId28"/>
    <p:sldId id="969" r:id="rId29"/>
    <p:sldId id="962" r:id="rId30"/>
    <p:sldId id="1343" r:id="rId31"/>
    <p:sldId id="964" r:id="rId32"/>
    <p:sldId id="1342" r:id="rId33"/>
    <p:sldId id="966" r:id="rId34"/>
    <p:sldId id="1341" r:id="rId35"/>
    <p:sldId id="968" r:id="rId36"/>
    <p:sldId id="970" r:id="rId37"/>
    <p:sldId id="1346" r:id="rId38"/>
    <p:sldId id="971" r:id="rId39"/>
    <p:sldId id="972" r:id="rId40"/>
    <p:sldId id="973" r:id="rId41"/>
    <p:sldId id="974" r:id="rId42"/>
    <p:sldId id="956" r:id="rId43"/>
    <p:sldId id="1239" r:id="rId44"/>
    <p:sldId id="1240" r:id="rId45"/>
    <p:sldId id="1241" r:id="rId46"/>
    <p:sldId id="1340" r:id="rId47"/>
    <p:sldId id="1242" r:id="rId48"/>
    <p:sldId id="1243" r:id="rId49"/>
    <p:sldId id="1244" r:id="rId50"/>
    <p:sldId id="1267" r:id="rId51"/>
    <p:sldId id="1314" r:id="rId52"/>
    <p:sldId id="1318" r:id="rId53"/>
    <p:sldId id="1006" r:id="rId54"/>
    <p:sldId id="1299" r:id="rId55"/>
    <p:sldId id="1297" r:id="rId56"/>
    <p:sldId id="1298" r:id="rId57"/>
    <p:sldId id="1301" r:id="rId58"/>
    <p:sldId id="1302" r:id="rId59"/>
    <p:sldId id="1303" r:id="rId60"/>
    <p:sldId id="1304" r:id="rId61"/>
    <p:sldId id="941" r:id="rId62"/>
    <p:sldId id="1086" r:id="rId63"/>
    <p:sldId id="947" r:id="rId64"/>
    <p:sldId id="1338" r:id="rId65"/>
    <p:sldId id="1349" r:id="rId66"/>
    <p:sldId id="1014" r:id="rId67"/>
    <p:sldId id="1016" r:id="rId68"/>
    <p:sldId id="1012" r:id="rId69"/>
    <p:sldId id="1020" r:id="rId70"/>
    <p:sldId id="1309" r:id="rId71"/>
    <p:sldId id="949" r:id="rId72"/>
    <p:sldId id="992" r:id="rId73"/>
    <p:sldId id="1085" r:id="rId74"/>
    <p:sldId id="951" r:id="rId75"/>
    <p:sldId id="1350" r:id="rId76"/>
    <p:sldId id="1022" r:id="rId77"/>
    <p:sldId id="1351" r:id="rId78"/>
    <p:sldId id="1352" r:id="rId79"/>
    <p:sldId id="978" r:id="rId80"/>
    <p:sldId id="979" r:id="rId81"/>
    <p:sldId id="983" r:id="rId82"/>
    <p:sldId id="981" r:id="rId83"/>
    <p:sldId id="985" r:id="rId84"/>
    <p:sldId id="987" r:id="rId85"/>
    <p:sldId id="989" r:id="rId86"/>
    <p:sldId id="991" r:id="rId87"/>
    <p:sldId id="1320" r:id="rId88"/>
    <p:sldId id="1321" r:id="rId89"/>
    <p:sldId id="1323" r:id="rId90"/>
    <p:sldId id="1036" r:id="rId91"/>
    <p:sldId id="1037" r:id="rId92"/>
    <p:sldId id="1038" r:id="rId93"/>
    <p:sldId id="1039" r:id="rId94"/>
    <p:sldId id="1040" r:id="rId95"/>
    <p:sldId id="1041" r:id="rId96"/>
    <p:sldId id="1042" r:id="rId97"/>
    <p:sldId id="1043" r:id="rId98"/>
    <p:sldId id="1045" r:id="rId99"/>
    <p:sldId id="1032" r:id="rId100"/>
    <p:sldId id="612" r:id="rId101"/>
    <p:sldId id="627" r:id="rId102"/>
    <p:sldId id="1328" r:id="rId103"/>
    <p:sldId id="1312" r:id="rId104"/>
    <p:sldId id="1313" r:id="rId105"/>
    <p:sldId id="1075" r:id="rId106"/>
    <p:sldId id="1074" r:id="rId107"/>
    <p:sldId id="1324" r:id="rId108"/>
    <p:sldId id="1325" r:id="rId109"/>
    <p:sldId id="700" r:id="rId110"/>
    <p:sldId id="1077" r:id="rId111"/>
    <p:sldId id="1170" r:id="rId112"/>
    <p:sldId id="1337" r:id="rId113"/>
    <p:sldId id="709" r:id="rId114"/>
    <p:sldId id="669" r:id="rId115"/>
    <p:sldId id="777" r:id="rId116"/>
    <p:sldId id="1047" r:id="rId117"/>
    <p:sldId id="801" r:id="rId118"/>
    <p:sldId id="802" r:id="rId119"/>
    <p:sldId id="722" r:id="rId120"/>
    <p:sldId id="725" r:id="rId121"/>
    <p:sldId id="708" r:id="rId122"/>
    <p:sldId id="672" r:id="rId123"/>
    <p:sldId id="674" r:id="rId124"/>
    <p:sldId id="663" r:id="rId125"/>
    <p:sldId id="675" r:id="rId126"/>
    <p:sldId id="676" r:id="rId127"/>
    <p:sldId id="800" r:id="rId1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21"/>
    <a:srgbClr val="009D45"/>
    <a:srgbClr val="47D3A0"/>
    <a:srgbClr val="B288EB"/>
    <a:srgbClr val="6A9AC5"/>
    <a:srgbClr val="F47B4A"/>
    <a:srgbClr val="071C57"/>
    <a:srgbClr val="98D2E2"/>
    <a:srgbClr val="8F949A"/>
    <a:srgbClr val="EBB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36"/>
    <p:restoredTop sz="94383"/>
  </p:normalViewPr>
  <p:slideViewPr>
    <p:cSldViewPr snapToGrid="0" snapToObjects="1">
      <p:cViewPr varScale="1">
        <p:scale>
          <a:sx n="213" d="100"/>
          <a:sy n="213" d="100"/>
        </p:scale>
        <p:origin x="36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00" Type="http://schemas.openxmlformats.org/officeDocument/2006/relationships/slide" Target="slides/slide95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30" Type="http://schemas.openxmlformats.org/officeDocument/2006/relationships/presProps" Target="presProps.xml"/><Relationship Id="rId131" Type="http://schemas.openxmlformats.org/officeDocument/2006/relationships/viewProps" Target="viewProps.xml"/><Relationship Id="rId132" Type="http://schemas.openxmlformats.org/officeDocument/2006/relationships/theme" Target="theme/theme1.xml"/><Relationship Id="rId13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24623883394"/>
          <c:y val="0.0412645831536851"/>
          <c:w val="0.530750752233211"/>
          <c:h val="0.79612619173934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</c:v>
                </c:pt>
              </c:strCache>
            </c:strRef>
          </c:tx>
          <c:dPt>
            <c:idx val="0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42.0</c:v>
                </c:pt>
                <c:pt idx="1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GITHUB FOR ENTERPRISE</c:v>
                </c:pt>
              </c:strCache>
            </c:strRef>
          </c:tx>
          <c:spPr>
            <a:solidFill>
              <a:srgbClr val="2C305E"/>
            </a:solidFill>
          </c:spPr>
          <c:dPt>
            <c:idx val="0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8.0</c:v>
                </c:pt>
                <c:pt idx="1">
                  <c:v>92.0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F7420-B8A1-394E-ADFF-C5F571BF137C}" type="doc">
      <dgm:prSet loTypeId="urn:microsoft.com/office/officeart/2005/8/layout/venn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A6C59-2EEC-5741-B0DD-12F81CC0BE04}">
      <dgm:prSet phldrT="[Text]" custT="1"/>
      <dgm:spPr/>
      <dgm:t>
        <a:bodyPr/>
        <a:lstStyle/>
        <a:p>
          <a:r>
            <a:rPr lang="en-US" sz="1600" b="1" i="0" smtClean="0">
              <a:latin typeface="Century Gothic"/>
              <a:cs typeface="Century Gothic"/>
            </a:rPr>
            <a:t>GOOGLE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AE060484-87F6-004F-91DB-0DC5CD3A5C3F}" type="parTrans" cxnId="{7F7469F7-CB06-CC4D-B28C-9DA3DA5E5637}">
      <dgm:prSet/>
      <dgm:spPr/>
      <dgm:t>
        <a:bodyPr/>
        <a:lstStyle/>
        <a:p>
          <a:endParaRPr lang="en-US"/>
        </a:p>
      </dgm:t>
    </dgm:pt>
    <dgm:pt modelId="{314D9F84-6AFC-8C43-86EC-F6FE523EBD5D}" type="sibTrans" cxnId="{7F7469F7-CB06-CC4D-B28C-9DA3DA5E5637}">
      <dgm:prSet/>
      <dgm:spPr/>
      <dgm:t>
        <a:bodyPr/>
        <a:lstStyle/>
        <a:p>
          <a:endParaRPr lang="en-US"/>
        </a:p>
      </dgm:t>
    </dgm:pt>
    <dgm:pt modelId="{125DB62A-5FDA-DC42-B338-6FF72E9668E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OPEN</a:t>
          </a:r>
          <a:r>
            <a:rPr lang="en-US" sz="1600" b="1" i="0" baseline="0" dirty="0" smtClean="0">
              <a:latin typeface="Century Gothic"/>
              <a:cs typeface="Century Gothic"/>
            </a:rPr>
            <a:t> SOURCE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A649F169-3110-9246-A380-BE599F4DA3E7}" type="parTrans" cxnId="{322265D2-E1FE-904A-B2B1-0BA6EBF8F8EC}">
      <dgm:prSet/>
      <dgm:spPr/>
      <dgm:t>
        <a:bodyPr/>
        <a:lstStyle/>
        <a:p>
          <a:endParaRPr lang="en-US"/>
        </a:p>
      </dgm:t>
    </dgm:pt>
    <dgm:pt modelId="{4C0C132A-927F-5647-B357-C9186C930154}" type="sibTrans" cxnId="{322265D2-E1FE-904A-B2B1-0BA6EBF8F8EC}">
      <dgm:prSet/>
      <dgm:spPr/>
      <dgm:t>
        <a:bodyPr/>
        <a:lstStyle/>
        <a:p>
          <a:endParaRPr lang="en-US"/>
        </a:p>
      </dgm:t>
    </dgm:pt>
    <dgm:pt modelId="{5A753A9D-E6F0-4840-AEEF-A937B070B157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MICROSOFT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2B5DDEFD-0E59-0547-A5B8-EE8662CBC0E8}" type="parTrans" cxnId="{E21DCB78-A21A-E54B-8C98-31E9462ECE2A}">
      <dgm:prSet/>
      <dgm:spPr/>
      <dgm:t>
        <a:bodyPr/>
        <a:lstStyle/>
        <a:p>
          <a:endParaRPr lang="en-US"/>
        </a:p>
      </dgm:t>
    </dgm:pt>
    <dgm:pt modelId="{74AB6C2F-FDBC-2043-8D23-B0FEB64CCC83}" type="sibTrans" cxnId="{E21DCB78-A21A-E54B-8C98-31E9462ECE2A}">
      <dgm:prSet/>
      <dgm:spPr/>
      <dgm:t>
        <a:bodyPr/>
        <a:lstStyle/>
        <a:p>
          <a:endParaRPr lang="en-US"/>
        </a:p>
      </dgm:t>
    </dgm:pt>
    <dgm:pt modelId="{781EA341-2006-E74D-BF2A-2D394461904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US GOV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88F3D83D-51D6-DB4C-B180-E8372F15B505}" type="sibTrans" cxnId="{A1B5B53A-E217-8043-902A-6CA509AD7715}">
      <dgm:prSet/>
      <dgm:spPr/>
      <dgm:t>
        <a:bodyPr/>
        <a:lstStyle/>
        <a:p>
          <a:endParaRPr lang="en-US"/>
        </a:p>
      </dgm:t>
    </dgm:pt>
    <dgm:pt modelId="{11A53E7C-8C38-0A40-AC70-677D49682455}" type="parTrans" cxnId="{A1B5B53A-E217-8043-902A-6CA509AD7715}">
      <dgm:prSet/>
      <dgm:spPr/>
      <dgm:t>
        <a:bodyPr/>
        <a:lstStyle/>
        <a:p>
          <a:endParaRPr lang="en-US"/>
        </a:p>
      </dgm:t>
    </dgm:pt>
    <dgm:pt modelId="{0AF60C9B-A94A-4144-843C-C2F73F7B5C7A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APPLE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72E43502-1178-B144-8EC5-67453CC8B38D}" type="sibTrans" cxnId="{87AAEFE9-06ED-CB42-875E-4BBD518F97F0}">
      <dgm:prSet/>
      <dgm:spPr/>
      <dgm:t>
        <a:bodyPr/>
        <a:lstStyle/>
        <a:p>
          <a:endParaRPr lang="en-US"/>
        </a:p>
      </dgm:t>
    </dgm:pt>
    <dgm:pt modelId="{E272D8AD-0DD0-8744-98DF-93CDB9879873}" type="parTrans" cxnId="{87AAEFE9-06ED-CB42-875E-4BBD518F97F0}">
      <dgm:prSet/>
      <dgm:spPr/>
      <dgm:t>
        <a:bodyPr/>
        <a:lstStyle/>
        <a:p>
          <a:endParaRPr lang="en-US"/>
        </a:p>
      </dgm:t>
    </dgm:pt>
    <dgm:pt modelId="{5092B07D-76D1-774C-B836-95C89E3ECD7A}" type="pres">
      <dgm:prSet presAssocID="{985F7420-B8A1-394E-ADFF-C5F571BF13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D67D44-3831-0443-B411-CE341A27AD75}" type="pres">
      <dgm:prSet presAssocID="{FEEA6C59-2EEC-5741-B0DD-12F81CC0BE04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FA7A1-A895-1A4D-98BD-C8629F5BAB26}" type="pres">
      <dgm:prSet presAssocID="{314D9F84-6AFC-8C43-86EC-F6FE523EBD5D}" presName="space" presStyleCnt="0"/>
      <dgm:spPr/>
      <dgm:t>
        <a:bodyPr/>
        <a:lstStyle/>
        <a:p>
          <a:endParaRPr lang="en-US"/>
        </a:p>
      </dgm:t>
    </dgm:pt>
    <dgm:pt modelId="{B2AB4751-53EE-2744-8812-19F3B828BB40}" type="pres">
      <dgm:prSet presAssocID="{5A753A9D-E6F0-4840-AEEF-A937B070B15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A7842-FB58-C444-8917-5D08632E1C1B}" type="pres">
      <dgm:prSet presAssocID="{74AB6C2F-FDBC-2043-8D23-B0FEB64CCC83}" presName="space" presStyleCnt="0"/>
      <dgm:spPr/>
      <dgm:t>
        <a:bodyPr/>
        <a:lstStyle/>
        <a:p>
          <a:endParaRPr lang="en-US"/>
        </a:p>
      </dgm:t>
    </dgm:pt>
    <dgm:pt modelId="{2F9AC780-DD9E-A94C-AC18-575A144D8D8A}" type="pres">
      <dgm:prSet presAssocID="{0AF60C9B-A94A-4144-843C-C2F73F7B5C7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BA-A620-5C41-B9C1-38059E5B13B2}" type="pres">
      <dgm:prSet presAssocID="{72E43502-1178-B144-8EC5-67453CC8B38D}" presName="space" presStyleCnt="0"/>
      <dgm:spPr/>
      <dgm:t>
        <a:bodyPr/>
        <a:lstStyle/>
        <a:p>
          <a:endParaRPr lang="en-US"/>
        </a:p>
      </dgm:t>
    </dgm:pt>
    <dgm:pt modelId="{27E3BD18-AF27-5B48-ADC7-6AB25773BFAB}" type="pres">
      <dgm:prSet presAssocID="{781EA341-2006-E74D-BF2A-2D394461904E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74713-1437-D047-A06A-882B15AC2805}" type="pres">
      <dgm:prSet presAssocID="{88F3D83D-51D6-DB4C-B180-E8372F15B505}" presName="space" presStyleCnt="0"/>
      <dgm:spPr/>
      <dgm:t>
        <a:bodyPr/>
        <a:lstStyle/>
        <a:p>
          <a:endParaRPr lang="en-US"/>
        </a:p>
      </dgm:t>
    </dgm:pt>
    <dgm:pt modelId="{A71FDE6D-F4EE-4544-BBAE-7C0B8121BC49}" type="pres">
      <dgm:prSet presAssocID="{125DB62A-5FDA-DC42-B338-6FF72E9668E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1DCB78-A21A-E54B-8C98-31E9462ECE2A}" srcId="{985F7420-B8A1-394E-ADFF-C5F571BF137C}" destId="{5A753A9D-E6F0-4840-AEEF-A937B070B157}" srcOrd="1" destOrd="0" parTransId="{2B5DDEFD-0E59-0547-A5B8-EE8662CBC0E8}" sibTransId="{74AB6C2F-FDBC-2043-8D23-B0FEB64CCC83}"/>
    <dgm:cxn modelId="{7F9A2C90-6D35-C245-A4FD-D5C2CC43A1F0}" type="presOf" srcId="{5A753A9D-E6F0-4840-AEEF-A937B070B157}" destId="{B2AB4751-53EE-2744-8812-19F3B828BB40}" srcOrd="0" destOrd="0" presId="urn:microsoft.com/office/officeart/2005/8/layout/venn3"/>
    <dgm:cxn modelId="{87AAEFE9-06ED-CB42-875E-4BBD518F97F0}" srcId="{985F7420-B8A1-394E-ADFF-C5F571BF137C}" destId="{0AF60C9B-A94A-4144-843C-C2F73F7B5C7A}" srcOrd="2" destOrd="0" parTransId="{E272D8AD-0DD0-8744-98DF-93CDB9879873}" sibTransId="{72E43502-1178-B144-8EC5-67453CC8B38D}"/>
    <dgm:cxn modelId="{7F7469F7-CB06-CC4D-B28C-9DA3DA5E5637}" srcId="{985F7420-B8A1-394E-ADFF-C5F571BF137C}" destId="{FEEA6C59-2EEC-5741-B0DD-12F81CC0BE04}" srcOrd="0" destOrd="0" parTransId="{AE060484-87F6-004F-91DB-0DC5CD3A5C3F}" sibTransId="{314D9F84-6AFC-8C43-86EC-F6FE523EBD5D}"/>
    <dgm:cxn modelId="{322265D2-E1FE-904A-B2B1-0BA6EBF8F8EC}" srcId="{985F7420-B8A1-394E-ADFF-C5F571BF137C}" destId="{125DB62A-5FDA-DC42-B338-6FF72E9668EE}" srcOrd="4" destOrd="0" parTransId="{A649F169-3110-9246-A380-BE599F4DA3E7}" sibTransId="{4C0C132A-927F-5647-B357-C9186C930154}"/>
    <dgm:cxn modelId="{C36F3CFE-8EA4-F840-87CA-C784D4AFF2FB}" type="presOf" srcId="{985F7420-B8A1-394E-ADFF-C5F571BF137C}" destId="{5092B07D-76D1-774C-B836-95C89E3ECD7A}" srcOrd="0" destOrd="0" presId="urn:microsoft.com/office/officeart/2005/8/layout/venn3"/>
    <dgm:cxn modelId="{548D3DD5-9272-B443-8661-D8B02039F36E}" type="presOf" srcId="{125DB62A-5FDA-DC42-B338-6FF72E9668EE}" destId="{A71FDE6D-F4EE-4544-BBAE-7C0B8121BC49}" srcOrd="0" destOrd="0" presId="urn:microsoft.com/office/officeart/2005/8/layout/venn3"/>
    <dgm:cxn modelId="{882E4BB5-3F55-DB45-90A0-15EAE09640F4}" type="presOf" srcId="{0AF60C9B-A94A-4144-843C-C2F73F7B5C7A}" destId="{2F9AC780-DD9E-A94C-AC18-575A144D8D8A}" srcOrd="0" destOrd="0" presId="urn:microsoft.com/office/officeart/2005/8/layout/venn3"/>
    <dgm:cxn modelId="{A1B5B53A-E217-8043-902A-6CA509AD7715}" srcId="{985F7420-B8A1-394E-ADFF-C5F571BF137C}" destId="{781EA341-2006-E74D-BF2A-2D394461904E}" srcOrd="3" destOrd="0" parTransId="{11A53E7C-8C38-0A40-AC70-677D49682455}" sibTransId="{88F3D83D-51D6-DB4C-B180-E8372F15B505}"/>
    <dgm:cxn modelId="{16D2DB49-60C6-F747-8A65-D1971A988D81}" type="presOf" srcId="{781EA341-2006-E74D-BF2A-2D394461904E}" destId="{27E3BD18-AF27-5B48-ADC7-6AB25773BFAB}" srcOrd="0" destOrd="0" presId="urn:microsoft.com/office/officeart/2005/8/layout/venn3"/>
    <dgm:cxn modelId="{61D9735E-FFEF-D449-B056-A14624F64B01}" type="presOf" srcId="{FEEA6C59-2EEC-5741-B0DD-12F81CC0BE04}" destId="{63D67D44-3831-0443-B411-CE341A27AD75}" srcOrd="0" destOrd="0" presId="urn:microsoft.com/office/officeart/2005/8/layout/venn3"/>
    <dgm:cxn modelId="{DB302AEF-553A-1543-AE6C-5338F9B08606}" type="presParOf" srcId="{5092B07D-76D1-774C-B836-95C89E3ECD7A}" destId="{63D67D44-3831-0443-B411-CE341A27AD75}" srcOrd="0" destOrd="0" presId="urn:microsoft.com/office/officeart/2005/8/layout/venn3"/>
    <dgm:cxn modelId="{6331FE15-A00F-4744-9521-FAA00D666E58}" type="presParOf" srcId="{5092B07D-76D1-774C-B836-95C89E3ECD7A}" destId="{6CCFA7A1-A895-1A4D-98BD-C8629F5BAB26}" srcOrd="1" destOrd="0" presId="urn:microsoft.com/office/officeart/2005/8/layout/venn3"/>
    <dgm:cxn modelId="{FF07C345-76B1-BB4F-93A9-55074529EA39}" type="presParOf" srcId="{5092B07D-76D1-774C-B836-95C89E3ECD7A}" destId="{B2AB4751-53EE-2744-8812-19F3B828BB40}" srcOrd="2" destOrd="0" presId="urn:microsoft.com/office/officeart/2005/8/layout/venn3"/>
    <dgm:cxn modelId="{FD6C0496-7B8D-FE40-9F3D-65FA4264B323}" type="presParOf" srcId="{5092B07D-76D1-774C-B836-95C89E3ECD7A}" destId="{0B3A7842-FB58-C444-8917-5D08632E1C1B}" srcOrd="3" destOrd="0" presId="urn:microsoft.com/office/officeart/2005/8/layout/venn3"/>
    <dgm:cxn modelId="{4E3529EB-A642-9540-B7F9-28AC55BFB1A0}" type="presParOf" srcId="{5092B07D-76D1-774C-B836-95C89E3ECD7A}" destId="{2F9AC780-DD9E-A94C-AC18-575A144D8D8A}" srcOrd="4" destOrd="0" presId="urn:microsoft.com/office/officeart/2005/8/layout/venn3"/>
    <dgm:cxn modelId="{0ED20CB2-EFCF-DE4C-98A2-E024771C9882}" type="presParOf" srcId="{5092B07D-76D1-774C-B836-95C89E3ECD7A}" destId="{4DD5F8BA-A620-5C41-B9C1-38059E5B13B2}" srcOrd="5" destOrd="0" presId="urn:microsoft.com/office/officeart/2005/8/layout/venn3"/>
    <dgm:cxn modelId="{D6F0FCE4-A249-3E4F-8D0B-701DAB306CF1}" type="presParOf" srcId="{5092B07D-76D1-774C-B836-95C89E3ECD7A}" destId="{27E3BD18-AF27-5B48-ADC7-6AB25773BFAB}" srcOrd="6" destOrd="0" presId="urn:microsoft.com/office/officeart/2005/8/layout/venn3"/>
    <dgm:cxn modelId="{A0D3F2E4-9478-074B-B500-D4F4EF7381AE}" type="presParOf" srcId="{5092B07D-76D1-774C-B836-95C89E3ECD7A}" destId="{4FB74713-1437-D047-A06A-882B15AC2805}" srcOrd="7" destOrd="0" presId="urn:microsoft.com/office/officeart/2005/8/layout/venn3"/>
    <dgm:cxn modelId="{23EC48A2-7167-9F44-BD79-5C90945A1DE6}" type="presParOf" srcId="{5092B07D-76D1-774C-B836-95C89E3ECD7A}" destId="{A71FDE6D-F4EE-4544-BBAE-7C0B8121BC49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5F7420-B8A1-394E-ADFF-C5F571BF137C}" type="doc">
      <dgm:prSet loTypeId="urn:microsoft.com/office/officeart/2005/8/layout/venn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A6C59-2EEC-5741-B0DD-12F81CC0BE04}">
      <dgm:prSet phldrT="[Text]" custT="1"/>
      <dgm:spPr>
        <a:solidFill>
          <a:srgbClr val="6A9AC5">
            <a:alpha val="69000"/>
          </a:srgbClr>
        </a:solidFill>
      </dgm:spPr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MIT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AE060484-87F6-004F-91DB-0DC5CD3A5C3F}" type="parTrans" cxnId="{7F7469F7-CB06-CC4D-B28C-9DA3DA5E5637}">
      <dgm:prSet/>
      <dgm:spPr/>
      <dgm:t>
        <a:bodyPr/>
        <a:lstStyle/>
        <a:p>
          <a:endParaRPr lang="en-US"/>
        </a:p>
      </dgm:t>
    </dgm:pt>
    <dgm:pt modelId="{314D9F84-6AFC-8C43-86EC-F6FE523EBD5D}" type="sibTrans" cxnId="{7F7469F7-CB06-CC4D-B28C-9DA3DA5E5637}">
      <dgm:prSet/>
      <dgm:spPr/>
      <dgm:t>
        <a:bodyPr/>
        <a:lstStyle/>
        <a:p>
          <a:endParaRPr lang="en-US"/>
        </a:p>
      </dgm:t>
    </dgm:pt>
    <dgm:pt modelId="{125DB62A-5FDA-DC42-B338-6FF72E9668EE}">
      <dgm:prSet phldrT="[Text]" custT="1"/>
      <dgm:spPr>
        <a:solidFill>
          <a:srgbClr val="6A9AC5">
            <a:alpha val="69000"/>
          </a:srgbClr>
        </a:solidFill>
      </dgm:spPr>
      <dgm:t>
        <a:bodyPr/>
        <a:lstStyle/>
        <a:p>
          <a:r>
            <a:rPr lang="en-US" sz="1600" b="1" i="0" smtClean="0">
              <a:latin typeface="Century Gothic"/>
              <a:cs typeface="Century Gothic"/>
            </a:rPr>
            <a:t>PRINCETON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A649F169-3110-9246-A380-BE599F4DA3E7}" type="parTrans" cxnId="{322265D2-E1FE-904A-B2B1-0BA6EBF8F8EC}">
      <dgm:prSet/>
      <dgm:spPr/>
      <dgm:t>
        <a:bodyPr/>
        <a:lstStyle/>
        <a:p>
          <a:endParaRPr lang="en-US"/>
        </a:p>
      </dgm:t>
    </dgm:pt>
    <dgm:pt modelId="{4C0C132A-927F-5647-B357-C9186C930154}" type="sibTrans" cxnId="{322265D2-E1FE-904A-B2B1-0BA6EBF8F8EC}">
      <dgm:prSet/>
      <dgm:spPr/>
      <dgm:t>
        <a:bodyPr/>
        <a:lstStyle/>
        <a:p>
          <a:endParaRPr lang="en-US"/>
        </a:p>
      </dgm:t>
    </dgm:pt>
    <dgm:pt modelId="{5A753A9D-E6F0-4840-AEEF-A937B070B157}">
      <dgm:prSet phldrT="[Text]" custT="1"/>
      <dgm:spPr>
        <a:solidFill>
          <a:srgbClr val="6A9AC5">
            <a:alpha val="69000"/>
          </a:srgbClr>
        </a:solidFill>
      </dgm:spPr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UNIVERSITY OF MINNESOTA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2B5DDEFD-0E59-0547-A5B8-EE8662CBC0E8}" type="parTrans" cxnId="{E21DCB78-A21A-E54B-8C98-31E9462ECE2A}">
      <dgm:prSet/>
      <dgm:spPr/>
      <dgm:t>
        <a:bodyPr/>
        <a:lstStyle/>
        <a:p>
          <a:endParaRPr lang="en-US"/>
        </a:p>
      </dgm:t>
    </dgm:pt>
    <dgm:pt modelId="{74AB6C2F-FDBC-2043-8D23-B0FEB64CCC83}" type="sibTrans" cxnId="{E21DCB78-A21A-E54B-8C98-31E9462ECE2A}">
      <dgm:prSet/>
      <dgm:spPr/>
      <dgm:t>
        <a:bodyPr/>
        <a:lstStyle/>
        <a:p>
          <a:endParaRPr lang="en-US"/>
        </a:p>
      </dgm:t>
    </dgm:pt>
    <dgm:pt modelId="{781EA341-2006-E74D-BF2A-2D394461904E}">
      <dgm:prSet phldrT="[Text]" custT="1"/>
      <dgm:spPr>
        <a:solidFill>
          <a:srgbClr val="6A9AC5">
            <a:alpha val="69000"/>
          </a:srgbClr>
        </a:solidFill>
      </dgm:spPr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NCSU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88F3D83D-51D6-DB4C-B180-E8372F15B505}" type="sibTrans" cxnId="{A1B5B53A-E217-8043-902A-6CA509AD7715}">
      <dgm:prSet/>
      <dgm:spPr/>
      <dgm:t>
        <a:bodyPr/>
        <a:lstStyle/>
        <a:p>
          <a:endParaRPr lang="en-US"/>
        </a:p>
      </dgm:t>
    </dgm:pt>
    <dgm:pt modelId="{11A53E7C-8C38-0A40-AC70-677D49682455}" type="parTrans" cxnId="{A1B5B53A-E217-8043-902A-6CA509AD7715}">
      <dgm:prSet/>
      <dgm:spPr/>
      <dgm:t>
        <a:bodyPr/>
        <a:lstStyle/>
        <a:p>
          <a:endParaRPr lang="en-US"/>
        </a:p>
      </dgm:t>
    </dgm:pt>
    <dgm:pt modelId="{0AF60C9B-A94A-4144-843C-C2F73F7B5C7A}">
      <dgm:prSet phldrT="[Text]" custT="1"/>
      <dgm:spPr>
        <a:solidFill>
          <a:srgbClr val="6A9AC5">
            <a:alpha val="69000"/>
          </a:srgbClr>
        </a:solidFill>
      </dgm:spPr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YALE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72E43502-1178-B144-8EC5-67453CC8B38D}" type="sibTrans" cxnId="{87AAEFE9-06ED-CB42-875E-4BBD518F97F0}">
      <dgm:prSet/>
      <dgm:spPr/>
      <dgm:t>
        <a:bodyPr/>
        <a:lstStyle/>
        <a:p>
          <a:endParaRPr lang="en-US"/>
        </a:p>
      </dgm:t>
    </dgm:pt>
    <dgm:pt modelId="{E272D8AD-0DD0-8744-98DF-93CDB9879873}" type="parTrans" cxnId="{87AAEFE9-06ED-CB42-875E-4BBD518F97F0}">
      <dgm:prSet/>
      <dgm:spPr/>
      <dgm:t>
        <a:bodyPr/>
        <a:lstStyle/>
        <a:p>
          <a:endParaRPr lang="en-US"/>
        </a:p>
      </dgm:t>
    </dgm:pt>
    <dgm:pt modelId="{5092B07D-76D1-774C-B836-95C89E3ECD7A}" type="pres">
      <dgm:prSet presAssocID="{985F7420-B8A1-394E-ADFF-C5F571BF13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D67D44-3831-0443-B411-CE341A27AD75}" type="pres">
      <dgm:prSet presAssocID="{FEEA6C59-2EEC-5741-B0DD-12F81CC0BE04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FA7A1-A895-1A4D-98BD-C8629F5BAB26}" type="pres">
      <dgm:prSet presAssocID="{314D9F84-6AFC-8C43-86EC-F6FE523EBD5D}" presName="space" presStyleCnt="0"/>
      <dgm:spPr/>
      <dgm:t>
        <a:bodyPr/>
        <a:lstStyle/>
        <a:p>
          <a:endParaRPr lang="en-US"/>
        </a:p>
      </dgm:t>
    </dgm:pt>
    <dgm:pt modelId="{B2AB4751-53EE-2744-8812-19F3B828BB40}" type="pres">
      <dgm:prSet presAssocID="{5A753A9D-E6F0-4840-AEEF-A937B070B15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A7842-FB58-C444-8917-5D08632E1C1B}" type="pres">
      <dgm:prSet presAssocID="{74AB6C2F-FDBC-2043-8D23-B0FEB64CCC83}" presName="space" presStyleCnt="0"/>
      <dgm:spPr/>
      <dgm:t>
        <a:bodyPr/>
        <a:lstStyle/>
        <a:p>
          <a:endParaRPr lang="en-US"/>
        </a:p>
      </dgm:t>
    </dgm:pt>
    <dgm:pt modelId="{2F9AC780-DD9E-A94C-AC18-575A144D8D8A}" type="pres">
      <dgm:prSet presAssocID="{0AF60C9B-A94A-4144-843C-C2F73F7B5C7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BA-A620-5C41-B9C1-38059E5B13B2}" type="pres">
      <dgm:prSet presAssocID="{72E43502-1178-B144-8EC5-67453CC8B38D}" presName="space" presStyleCnt="0"/>
      <dgm:spPr/>
      <dgm:t>
        <a:bodyPr/>
        <a:lstStyle/>
        <a:p>
          <a:endParaRPr lang="en-US"/>
        </a:p>
      </dgm:t>
    </dgm:pt>
    <dgm:pt modelId="{27E3BD18-AF27-5B48-ADC7-6AB25773BFAB}" type="pres">
      <dgm:prSet presAssocID="{781EA341-2006-E74D-BF2A-2D394461904E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74713-1437-D047-A06A-882B15AC2805}" type="pres">
      <dgm:prSet presAssocID="{88F3D83D-51D6-DB4C-B180-E8372F15B505}" presName="space" presStyleCnt="0"/>
      <dgm:spPr/>
      <dgm:t>
        <a:bodyPr/>
        <a:lstStyle/>
        <a:p>
          <a:endParaRPr lang="en-US"/>
        </a:p>
      </dgm:t>
    </dgm:pt>
    <dgm:pt modelId="{A71FDE6D-F4EE-4544-BBAE-7C0B8121BC49}" type="pres">
      <dgm:prSet presAssocID="{125DB62A-5FDA-DC42-B338-6FF72E9668E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7469F7-CB06-CC4D-B28C-9DA3DA5E5637}" srcId="{985F7420-B8A1-394E-ADFF-C5F571BF137C}" destId="{FEEA6C59-2EEC-5741-B0DD-12F81CC0BE04}" srcOrd="0" destOrd="0" parTransId="{AE060484-87F6-004F-91DB-0DC5CD3A5C3F}" sibTransId="{314D9F84-6AFC-8C43-86EC-F6FE523EBD5D}"/>
    <dgm:cxn modelId="{DBFAF6C7-EAA3-7F44-B3B4-28CDB9DDDB1F}" type="presOf" srcId="{0AF60C9B-A94A-4144-843C-C2F73F7B5C7A}" destId="{2F9AC780-DD9E-A94C-AC18-575A144D8D8A}" srcOrd="0" destOrd="0" presId="urn:microsoft.com/office/officeart/2005/8/layout/venn3"/>
    <dgm:cxn modelId="{E21DCB78-A21A-E54B-8C98-31E9462ECE2A}" srcId="{985F7420-B8A1-394E-ADFF-C5F571BF137C}" destId="{5A753A9D-E6F0-4840-AEEF-A937B070B157}" srcOrd="1" destOrd="0" parTransId="{2B5DDEFD-0E59-0547-A5B8-EE8662CBC0E8}" sibTransId="{74AB6C2F-FDBC-2043-8D23-B0FEB64CCC83}"/>
    <dgm:cxn modelId="{3B9E8BEE-58EF-DE4D-836B-54AFCB1A3699}" type="presOf" srcId="{FEEA6C59-2EEC-5741-B0DD-12F81CC0BE04}" destId="{63D67D44-3831-0443-B411-CE341A27AD75}" srcOrd="0" destOrd="0" presId="urn:microsoft.com/office/officeart/2005/8/layout/venn3"/>
    <dgm:cxn modelId="{23720755-EEDA-7843-B7CD-123ABB8DED8E}" type="presOf" srcId="{125DB62A-5FDA-DC42-B338-6FF72E9668EE}" destId="{A71FDE6D-F4EE-4544-BBAE-7C0B8121BC49}" srcOrd="0" destOrd="0" presId="urn:microsoft.com/office/officeart/2005/8/layout/venn3"/>
    <dgm:cxn modelId="{325619AC-048D-E34A-9CD3-BA7BEDE73FAF}" type="presOf" srcId="{781EA341-2006-E74D-BF2A-2D394461904E}" destId="{27E3BD18-AF27-5B48-ADC7-6AB25773BFAB}" srcOrd="0" destOrd="0" presId="urn:microsoft.com/office/officeart/2005/8/layout/venn3"/>
    <dgm:cxn modelId="{66F66E72-74F8-8B44-BF18-5B979C0513FF}" type="presOf" srcId="{985F7420-B8A1-394E-ADFF-C5F571BF137C}" destId="{5092B07D-76D1-774C-B836-95C89E3ECD7A}" srcOrd="0" destOrd="0" presId="urn:microsoft.com/office/officeart/2005/8/layout/venn3"/>
    <dgm:cxn modelId="{5779C316-F0F1-4842-A3FC-107E32462708}" type="presOf" srcId="{5A753A9D-E6F0-4840-AEEF-A937B070B157}" destId="{B2AB4751-53EE-2744-8812-19F3B828BB40}" srcOrd="0" destOrd="0" presId="urn:microsoft.com/office/officeart/2005/8/layout/venn3"/>
    <dgm:cxn modelId="{87AAEFE9-06ED-CB42-875E-4BBD518F97F0}" srcId="{985F7420-B8A1-394E-ADFF-C5F571BF137C}" destId="{0AF60C9B-A94A-4144-843C-C2F73F7B5C7A}" srcOrd="2" destOrd="0" parTransId="{E272D8AD-0DD0-8744-98DF-93CDB9879873}" sibTransId="{72E43502-1178-B144-8EC5-67453CC8B38D}"/>
    <dgm:cxn modelId="{322265D2-E1FE-904A-B2B1-0BA6EBF8F8EC}" srcId="{985F7420-B8A1-394E-ADFF-C5F571BF137C}" destId="{125DB62A-5FDA-DC42-B338-6FF72E9668EE}" srcOrd="4" destOrd="0" parTransId="{A649F169-3110-9246-A380-BE599F4DA3E7}" sibTransId="{4C0C132A-927F-5647-B357-C9186C930154}"/>
    <dgm:cxn modelId="{A1B5B53A-E217-8043-902A-6CA509AD7715}" srcId="{985F7420-B8A1-394E-ADFF-C5F571BF137C}" destId="{781EA341-2006-E74D-BF2A-2D394461904E}" srcOrd="3" destOrd="0" parTransId="{11A53E7C-8C38-0A40-AC70-677D49682455}" sibTransId="{88F3D83D-51D6-DB4C-B180-E8372F15B505}"/>
    <dgm:cxn modelId="{D5FBC8A0-072E-9249-97CD-6C4548BAA5F5}" type="presParOf" srcId="{5092B07D-76D1-774C-B836-95C89E3ECD7A}" destId="{63D67D44-3831-0443-B411-CE341A27AD75}" srcOrd="0" destOrd="0" presId="urn:microsoft.com/office/officeart/2005/8/layout/venn3"/>
    <dgm:cxn modelId="{60DDB67C-48E6-A64A-9DCF-484F7C887879}" type="presParOf" srcId="{5092B07D-76D1-774C-B836-95C89E3ECD7A}" destId="{6CCFA7A1-A895-1A4D-98BD-C8629F5BAB26}" srcOrd="1" destOrd="0" presId="urn:microsoft.com/office/officeart/2005/8/layout/venn3"/>
    <dgm:cxn modelId="{BFD815BE-C7B7-2247-9E3E-7023708F0898}" type="presParOf" srcId="{5092B07D-76D1-774C-B836-95C89E3ECD7A}" destId="{B2AB4751-53EE-2744-8812-19F3B828BB40}" srcOrd="2" destOrd="0" presId="urn:microsoft.com/office/officeart/2005/8/layout/venn3"/>
    <dgm:cxn modelId="{2A2A9A44-9398-D84B-AB90-1033354D64D9}" type="presParOf" srcId="{5092B07D-76D1-774C-B836-95C89E3ECD7A}" destId="{0B3A7842-FB58-C444-8917-5D08632E1C1B}" srcOrd="3" destOrd="0" presId="urn:microsoft.com/office/officeart/2005/8/layout/venn3"/>
    <dgm:cxn modelId="{65A01624-18EA-514B-BC4C-FB7960407344}" type="presParOf" srcId="{5092B07D-76D1-774C-B836-95C89E3ECD7A}" destId="{2F9AC780-DD9E-A94C-AC18-575A144D8D8A}" srcOrd="4" destOrd="0" presId="urn:microsoft.com/office/officeart/2005/8/layout/venn3"/>
    <dgm:cxn modelId="{7AB54EBE-A7A3-1E47-8000-D2A2E09FB072}" type="presParOf" srcId="{5092B07D-76D1-774C-B836-95C89E3ECD7A}" destId="{4DD5F8BA-A620-5C41-B9C1-38059E5B13B2}" srcOrd="5" destOrd="0" presId="urn:microsoft.com/office/officeart/2005/8/layout/venn3"/>
    <dgm:cxn modelId="{F3B3C8D0-6F72-2847-A16C-5D2EB12BC1FB}" type="presParOf" srcId="{5092B07D-76D1-774C-B836-95C89E3ECD7A}" destId="{27E3BD18-AF27-5B48-ADC7-6AB25773BFAB}" srcOrd="6" destOrd="0" presId="urn:microsoft.com/office/officeart/2005/8/layout/venn3"/>
    <dgm:cxn modelId="{51BEA6AE-94D2-E64E-9D89-FB39D329DBAD}" type="presParOf" srcId="{5092B07D-76D1-774C-B836-95C89E3ECD7A}" destId="{4FB74713-1437-D047-A06A-882B15AC2805}" srcOrd="7" destOrd="0" presId="urn:microsoft.com/office/officeart/2005/8/layout/venn3"/>
    <dgm:cxn modelId="{E6CF94D2-0476-6F46-B6B6-C992F4BE3BC4}" type="presParOf" srcId="{5092B07D-76D1-774C-B836-95C89E3ECD7A}" destId="{A71FDE6D-F4EE-4544-BBAE-7C0B8121BC49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67D44-3831-0443-B411-CE341A27AD75}">
      <dsp:nvSpPr>
        <dsp:cNvPr id="0" name=""/>
        <dsp:cNvSpPr/>
      </dsp:nvSpPr>
      <dsp:spPr>
        <a:xfrm>
          <a:off x="1033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smtClean="0">
              <a:latin typeface="Century Gothic"/>
              <a:cs typeface="Century Gothic"/>
            </a:rPr>
            <a:t>GOOGLE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296197" y="382421"/>
        <a:ext cx="1425178" cy="1425178"/>
      </dsp:txXfrm>
    </dsp:sp>
    <dsp:sp modelId="{B2AB4751-53EE-2744-8812-19F3B828BB40}">
      <dsp:nvSpPr>
        <dsp:cNvPr id="0" name=""/>
        <dsp:cNvSpPr/>
      </dsp:nvSpPr>
      <dsp:spPr>
        <a:xfrm>
          <a:off x="1613439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MICROSOFT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1908603" y="382421"/>
        <a:ext cx="1425178" cy="1425178"/>
      </dsp:txXfrm>
    </dsp:sp>
    <dsp:sp modelId="{2F9AC780-DD9E-A94C-AC18-575A144D8D8A}">
      <dsp:nvSpPr>
        <dsp:cNvPr id="0" name=""/>
        <dsp:cNvSpPr/>
      </dsp:nvSpPr>
      <dsp:spPr>
        <a:xfrm>
          <a:off x="3225844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APPLE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3521008" y="382421"/>
        <a:ext cx="1425178" cy="1425178"/>
      </dsp:txXfrm>
    </dsp:sp>
    <dsp:sp modelId="{27E3BD18-AF27-5B48-ADC7-6AB25773BFAB}">
      <dsp:nvSpPr>
        <dsp:cNvPr id="0" name=""/>
        <dsp:cNvSpPr/>
      </dsp:nvSpPr>
      <dsp:spPr>
        <a:xfrm>
          <a:off x="4838250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US GOV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5133414" y="382421"/>
        <a:ext cx="1425178" cy="1425178"/>
      </dsp:txXfrm>
    </dsp:sp>
    <dsp:sp modelId="{A71FDE6D-F4EE-4544-BBAE-7C0B8121BC49}">
      <dsp:nvSpPr>
        <dsp:cNvPr id="0" name=""/>
        <dsp:cNvSpPr/>
      </dsp:nvSpPr>
      <dsp:spPr>
        <a:xfrm>
          <a:off x="6450655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OPEN</a:t>
          </a:r>
          <a:r>
            <a:rPr lang="en-US" sz="1600" b="1" i="0" kern="1200" baseline="0" dirty="0" smtClean="0">
              <a:latin typeface="Century Gothic"/>
              <a:cs typeface="Century Gothic"/>
            </a:rPr>
            <a:t> SOURCE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6745819" y="382421"/>
        <a:ext cx="1425178" cy="1425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67D44-3831-0443-B411-CE341A27AD75}">
      <dsp:nvSpPr>
        <dsp:cNvPr id="0" name=""/>
        <dsp:cNvSpPr/>
      </dsp:nvSpPr>
      <dsp:spPr>
        <a:xfrm>
          <a:off x="1033" y="87257"/>
          <a:ext cx="2015506" cy="2015506"/>
        </a:xfrm>
        <a:prstGeom prst="ellipse">
          <a:avLst/>
        </a:prstGeom>
        <a:solidFill>
          <a:srgbClr val="6A9AC5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MIT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296197" y="382421"/>
        <a:ext cx="1425178" cy="1425178"/>
      </dsp:txXfrm>
    </dsp:sp>
    <dsp:sp modelId="{B2AB4751-53EE-2744-8812-19F3B828BB40}">
      <dsp:nvSpPr>
        <dsp:cNvPr id="0" name=""/>
        <dsp:cNvSpPr/>
      </dsp:nvSpPr>
      <dsp:spPr>
        <a:xfrm>
          <a:off x="1613439" y="87257"/>
          <a:ext cx="2015506" cy="2015506"/>
        </a:xfrm>
        <a:prstGeom prst="ellipse">
          <a:avLst/>
        </a:prstGeom>
        <a:solidFill>
          <a:srgbClr val="6A9AC5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UNIVERSITY OF MINNESOTA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1908603" y="382421"/>
        <a:ext cx="1425178" cy="1425178"/>
      </dsp:txXfrm>
    </dsp:sp>
    <dsp:sp modelId="{2F9AC780-DD9E-A94C-AC18-575A144D8D8A}">
      <dsp:nvSpPr>
        <dsp:cNvPr id="0" name=""/>
        <dsp:cNvSpPr/>
      </dsp:nvSpPr>
      <dsp:spPr>
        <a:xfrm>
          <a:off x="3225844" y="87257"/>
          <a:ext cx="2015506" cy="2015506"/>
        </a:xfrm>
        <a:prstGeom prst="ellipse">
          <a:avLst/>
        </a:prstGeom>
        <a:solidFill>
          <a:srgbClr val="6A9AC5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YALE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3521008" y="382421"/>
        <a:ext cx="1425178" cy="1425178"/>
      </dsp:txXfrm>
    </dsp:sp>
    <dsp:sp modelId="{27E3BD18-AF27-5B48-ADC7-6AB25773BFAB}">
      <dsp:nvSpPr>
        <dsp:cNvPr id="0" name=""/>
        <dsp:cNvSpPr/>
      </dsp:nvSpPr>
      <dsp:spPr>
        <a:xfrm>
          <a:off x="4838250" y="87257"/>
          <a:ext cx="2015506" cy="2015506"/>
        </a:xfrm>
        <a:prstGeom prst="ellipse">
          <a:avLst/>
        </a:prstGeom>
        <a:solidFill>
          <a:srgbClr val="6A9AC5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NCSU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5133414" y="382421"/>
        <a:ext cx="1425178" cy="1425178"/>
      </dsp:txXfrm>
    </dsp:sp>
    <dsp:sp modelId="{A71FDE6D-F4EE-4544-BBAE-7C0B8121BC49}">
      <dsp:nvSpPr>
        <dsp:cNvPr id="0" name=""/>
        <dsp:cNvSpPr/>
      </dsp:nvSpPr>
      <dsp:spPr>
        <a:xfrm>
          <a:off x="6450655" y="87257"/>
          <a:ext cx="2015506" cy="2015506"/>
        </a:xfrm>
        <a:prstGeom prst="ellipse">
          <a:avLst/>
        </a:prstGeom>
        <a:solidFill>
          <a:srgbClr val="6A9AC5">
            <a:alpha val="69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smtClean="0">
              <a:latin typeface="Century Gothic"/>
              <a:cs typeface="Century Gothic"/>
            </a:rPr>
            <a:t>PRINCETON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6745819" y="382421"/>
        <a:ext cx="1425178" cy="142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568B-1A3E-0E4C-9085-DF497748DDC6}" type="datetimeFigureOut">
              <a:rPr lang="en-US" smtClean="0"/>
              <a:t>7/18/16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B706-4FF5-2D45-AD41-CD749532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20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5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87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5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people</a:t>
            </a:r>
            <a:r>
              <a:rPr lang="en-US" baseline="0" dirty="0" smtClean="0"/>
              <a:t> did not have to take the time out of their busy schedules to thank 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94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hosting</a:t>
            </a:r>
            <a:r>
              <a:rPr lang="en-US" baseline="0" dirty="0" smtClean="0"/>
              <a:t> lowers barriers to entry skill wise. We know that adoption has huge benefits on productivity &amp;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1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48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7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2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38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hosting</a:t>
            </a:r>
            <a:r>
              <a:rPr lang="en-US" baseline="0" dirty="0" smtClean="0"/>
              <a:t> lowers barriers to entry skill wise. We know that adoption has huge benefits on productivity &amp;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9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706-4FF5-2D45-AD41-CD749532728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8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r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749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79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816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6887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289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486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21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87113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894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90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283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94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4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7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206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8617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320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67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77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935989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328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5605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97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4820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04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648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352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343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5604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58134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357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50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11_HSB_BusinessWeek_Presentation_Seniors_Brian_Ray_Dev_Schools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234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4332292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1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84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7454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726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069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480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313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3600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3202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42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07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5905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09046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303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9133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37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957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4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14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14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Schools_blank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5-11_HSB_BusinessWeek_Presentation_Seniors_Brian_Ray_Dev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19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31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Reversed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28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11_HSB_BusinessWeek_Presentation_Seniors_Brian_Ray_Dev_Reversed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357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3.jp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1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png"/></Relationships>
</file>

<file path=ppt/slides/_rels/slide1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png"/><Relationship Id="rId3" Type="http://schemas.openxmlformats.org/officeDocument/2006/relationships/image" Target="../media/image27.png"/><Relationship Id="rId4" Type="http://schemas.openxmlformats.org/officeDocument/2006/relationships/image" Target="../media/image26.jpg"/><Relationship Id="rId5" Type="http://schemas.openxmlformats.org/officeDocument/2006/relationships/image" Target="../media/image13.jpg"/><Relationship Id="rId6" Type="http://schemas.openxmlformats.org/officeDocument/2006/relationships/image" Target="../media/image41.png"/><Relationship Id="rId7" Type="http://schemas.openxmlformats.org/officeDocument/2006/relationships/image" Target="../media/image35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tiff"/><Relationship Id="rId3" Type="http://schemas.openxmlformats.org/officeDocument/2006/relationships/image" Target="../media/image3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3.jp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41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7" y="1484817"/>
            <a:ext cx="4071937" cy="4071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1" y="1485793"/>
            <a:ext cx="4100512" cy="4100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951" y="637098"/>
            <a:ext cx="4148138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PROBLEMS</a:t>
            </a:r>
            <a:endParaRPr lang="en-US" dirty="0">
              <a:solidFill>
                <a:srgbClr val="D3302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4813" y="637098"/>
            <a:ext cx="41481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E7381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rgbClr val="071C57"/>
                </a:solidFill>
              </a:rPr>
              <a:t>SOLUTION</a:t>
            </a:r>
            <a:endParaRPr lang="en-US" kern="0" dirty="0">
              <a:solidFill>
                <a:srgbClr val="071C5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13" y="5611957"/>
            <a:ext cx="4762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47B4A"/>
                </a:solidFill>
              </a:rPr>
              <a:t>WHAT COULD 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0128" y="5181955"/>
            <a:ext cx="381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47B4A"/>
                </a:solidFill>
              </a:rPr>
              <a:t>WHAT 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825" y="466676"/>
            <a:ext cx="315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71C57"/>
                </a:solidFill>
              </a:rPr>
              <a:t>GITHUB IS A</a:t>
            </a:r>
            <a:endParaRPr lang="en-US" sz="2800" b="1" dirty="0">
              <a:solidFill>
                <a:srgbClr val="071C57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29138" y="118686"/>
            <a:ext cx="41481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E7381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9pPr>
          </a:lstStyle>
          <a:p>
            <a:pPr defTabSz="914400"/>
            <a:r>
              <a:rPr lang="en-US" sz="2800" kern="0" dirty="0" smtClean="0"/>
              <a:t>TO COMMON</a:t>
            </a:r>
            <a:endParaRPr lang="en-US" sz="2800" kern="0" dirty="0">
              <a:solidFill>
                <a:srgbClr val="D33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1851"/>
      </p:ext>
    </p:extLst>
  </p:cSld>
  <p:clrMapOvr>
    <a:masterClrMapping/>
  </p:clrMapOvr>
  <p:transition advTm="293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24317" y="1822626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IFAS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09231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WCB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39403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12" name="Oval 11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ES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82303" y="6009148"/>
            <a:ext cx="418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solution</a:t>
            </a:r>
            <a:endParaRPr lang="en-US" sz="2400" dirty="0">
              <a:solidFill>
                <a:srgbClr val="071C57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446852" y="705347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95805047"/>
      </p:ext>
    </p:extLst>
  </p:cSld>
  <p:clrMapOvr>
    <a:masterClrMapping/>
  </p:clrMapOvr>
  <p:transition advTm="19377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DEVELOPER HAPPINESS</a:t>
            </a:r>
            <a:endParaRPr lang="en-US" sz="2700" dirty="0"/>
          </a:p>
        </p:txBody>
      </p:sp>
      <p:grpSp>
        <p:nvGrpSpPr>
          <p:cNvPr id="4" name="Group 3"/>
          <p:cNvGrpSpPr/>
          <p:nvPr/>
        </p:nvGrpSpPr>
        <p:grpSpPr>
          <a:xfrm>
            <a:off x="852615" y="3027404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31% MORE PRODUCTIVE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37902" y="3027404"/>
            <a:ext cx="3632887" cy="1062681"/>
            <a:chOff x="4436076" y="1787611"/>
            <a:chExt cx="3632887" cy="1062681"/>
          </a:xfrm>
          <a:solidFill>
            <a:srgbClr val="F47B4A"/>
          </a:solidFill>
        </p:grpSpPr>
        <p:sp>
          <p:nvSpPr>
            <p:cNvPr id="8" name="Rectangle 7"/>
            <p:cNvSpPr/>
            <p:nvPr/>
          </p:nvSpPr>
          <p:spPr bwMode="auto">
            <a:xfrm>
              <a:off x="4436076" y="17876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36076" y="21212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3x MORE CREATIVE</a:t>
              </a:r>
              <a:endParaRPr lang="en-US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73580" y="5924281"/>
            <a:ext cx="388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Harvard Business Review</a:t>
            </a:r>
            <a:endParaRPr lang="en-US" sz="20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05711"/>
      </p:ext>
    </p:extLst>
  </p:cSld>
  <p:clrMapOvr>
    <a:masterClrMapping/>
  </p:clrMapOvr>
  <p:transition advTm="5242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GOODBYE FRAGMENTATION</a:t>
            </a:r>
            <a:endParaRPr lang="en-US" sz="2400" dirty="0"/>
          </a:p>
        </p:txBody>
      </p:sp>
      <p:sp>
        <p:nvSpPr>
          <p:cNvPr id="3" name="Freeform 2"/>
          <p:cNvSpPr/>
          <p:nvPr/>
        </p:nvSpPr>
        <p:spPr>
          <a:xfrm>
            <a:off x="5147774" y="216059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OTHER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05169" y="2150490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SVN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68838" y="2125133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GIT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179774" y="2156364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bg2"/>
                </a:solidFill>
                <a:cs typeface="Century Gothic"/>
              </a:rPr>
              <a:t>NOTHING</a:t>
            </a:r>
            <a:endParaRPr lang="en-US" sz="1700" b="1" kern="1200" dirty="0"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634" y="3928491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GITHUB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112604" y="3945467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GITLAB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80604" y="3932767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BITBUCKET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57303" y="394935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OTHER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9637"/>
      </p:ext>
    </p:extLst>
  </p:cSld>
  <p:clrMapOvr>
    <a:masterClrMapping/>
  </p:clrMapOvr>
  <p:transition advTm="1346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/>
          <p:cNvSpPr/>
          <p:nvPr/>
        </p:nvSpPr>
        <p:spPr bwMode="auto">
          <a:xfrm>
            <a:off x="381000" y="23397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GOODBYE REINVENTING </a:t>
            </a:r>
            <a:br>
              <a:rPr lang="en-US" dirty="0" smtClean="0"/>
            </a:br>
            <a:r>
              <a:rPr lang="en-US" dirty="0" smtClean="0"/>
              <a:t>THE WHEEL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 bwMode="auto">
          <a:xfrm>
            <a:off x="2809876" y="23397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5499100" y="23397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84495"/>
      </p:ext>
    </p:extLst>
  </p:cSld>
  <p:clrMapOvr>
    <a:masterClrMapping/>
  </p:clrMapOvr>
  <p:transition advTm="1337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GET A LOT OF VALUE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39" y="2788972"/>
            <a:ext cx="1697477" cy="169747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8104128" y="2320024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15580"/>
            <a:ext cx="1474160" cy="147086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rot="10800000" flipV="1">
            <a:off x="1118080" y="4894201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68" y="2952786"/>
            <a:ext cx="1533663" cy="1533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05" y="2824165"/>
            <a:ext cx="1662284" cy="16622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89" y="3083154"/>
            <a:ext cx="1511005" cy="15110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1014788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Fragmentation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09185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Productivity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9131" y="4471741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Web Interface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16107" y="2405752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Access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0123" y="2769320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Hosting</a:t>
            </a:r>
          </a:p>
        </p:txBody>
      </p:sp>
    </p:spTree>
    <p:extLst>
      <p:ext uri="{BB962C8B-B14F-4D97-AF65-F5344CB8AC3E}">
        <p14:creationId xmlns:p14="http://schemas.microsoft.com/office/powerpoint/2010/main" val="1316895380"/>
      </p:ext>
    </p:extLst>
  </p:cSld>
  <p:clrMapOvr>
    <a:masterClrMapping/>
  </p:clrMapOvr>
  <p:transition advTm="1848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78" y="2722518"/>
            <a:ext cx="2112743" cy="2112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" y="2894793"/>
            <a:ext cx="1720248" cy="1720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VALUE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7704084" y="25871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-986212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Quality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4081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2C305E"/>
                </a:solidFill>
              </a:rPr>
              <a:t>Collaboration</a:t>
            </a:r>
            <a:endParaRPr lang="en-US" b="1" dirty="0" smtClean="0">
              <a:solidFill>
                <a:srgbClr val="2C305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9902" y="4468179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2C305E"/>
                </a:solidFill>
              </a:rPr>
              <a:t>Security</a:t>
            </a:r>
            <a:endParaRPr lang="en-US" b="1" dirty="0" smtClean="0">
              <a:solidFill>
                <a:srgbClr val="2C305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02931" y="2582613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Communication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0401" y="2568013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Adoption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89" y="3026618"/>
            <a:ext cx="1376621" cy="1376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37" y="3045184"/>
            <a:ext cx="1444066" cy="1444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53" y="3056061"/>
            <a:ext cx="1460632" cy="146063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5791294" y="20565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262863" y="244806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2753268" y="20565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1161036" y="2425845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4185678"/>
      </p:ext>
    </p:extLst>
  </p:cSld>
  <p:clrMapOvr>
    <a:masterClrMapping/>
  </p:clrMapOvr>
  <p:transition advTm="3301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OPPORTUNITY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24317" y="1822626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IFAS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09231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WCB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39403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12" name="Oval 11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ES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90892"/>
      </p:ext>
    </p:extLst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SOLVE PROBLEMS AND SHARE SOLUTIONS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 bwMode="auto">
          <a:xfrm>
            <a:off x="2940050" y="1933317"/>
            <a:ext cx="3263900" cy="3263900"/>
          </a:xfrm>
          <a:prstGeom prst="donut">
            <a:avLst/>
          </a:prstGeom>
          <a:pattFill prst="dashDnDiag">
            <a:fgClr>
              <a:srgbClr val="071C57"/>
            </a:fgClr>
            <a:bgClr>
              <a:srgbClr val="6A9AC5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593834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So others don’t have to reinvent the wheel</a:t>
            </a:r>
          </a:p>
        </p:txBody>
      </p:sp>
    </p:spTree>
    <p:extLst>
      <p:ext uri="{BB962C8B-B14F-4D97-AF65-F5344CB8AC3E}">
        <p14:creationId xmlns:p14="http://schemas.microsoft.com/office/powerpoint/2010/main" val="1324734430"/>
      </p:ext>
    </p:extLst>
  </p:cSld>
  <p:clrMapOvr>
    <a:masterClrMapping/>
  </p:clrMapOvr>
  <p:transition advTm="29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A COMMON LANGUAGE/TOOL</a:t>
            </a:r>
            <a:endParaRPr lang="en-US" sz="2700" dirty="0"/>
          </a:p>
        </p:txBody>
      </p:sp>
      <p:sp>
        <p:nvSpPr>
          <p:cNvPr id="5" name="Freeform 4"/>
          <p:cNvSpPr/>
          <p:nvPr/>
        </p:nvSpPr>
        <p:spPr>
          <a:xfrm>
            <a:off x="3625190" y="1763012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2C305E"/>
                </a:solidFill>
                <a:cs typeface="Century Gothic"/>
              </a:rPr>
              <a:t>GIT</a:t>
            </a:r>
            <a:endParaRPr lang="en-US" sz="24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625190" y="338101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2C305E"/>
                </a:solidFill>
                <a:cs typeface="Century Gothic"/>
              </a:rPr>
              <a:t>GITHUB</a:t>
            </a:r>
            <a:endParaRPr lang="en-US" sz="2400" b="1" kern="1200" dirty="0">
              <a:solidFill>
                <a:srgbClr val="2C305E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46520646"/>
      </p:ext>
    </p:extLst>
  </p:cSld>
  <p:clrMapOvr>
    <a:masterClrMapping/>
  </p:clrMapOvr>
  <p:transition advTm="2444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46101" y="714102"/>
            <a:ext cx="4651796" cy="5513181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 SECURE ENVIRONMENT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666953" y="2996340"/>
            <a:ext cx="1810092" cy="1810092"/>
          </a:xfrm>
          <a:prstGeom prst="ellipse">
            <a:avLst/>
          </a:prstGeom>
          <a:solidFill>
            <a:srgbClr val="6A9AC5">
              <a:alpha val="5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2" name="Oval 31"/>
          <p:cNvSpPr/>
          <p:nvPr/>
        </p:nvSpPr>
        <p:spPr bwMode="auto">
          <a:xfrm>
            <a:off x="4035418" y="3367653"/>
            <a:ext cx="1067465" cy="1067465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22019" y="6132716"/>
            <a:ext cx="354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risk</a:t>
            </a:r>
            <a:endParaRPr lang="en-US" sz="2000" dirty="0">
              <a:solidFill>
                <a:srgbClr val="071C5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620" y="4504143"/>
            <a:ext cx="190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7B4A"/>
                </a:solidFill>
              </a:rPr>
              <a:t>LEGEND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SERVERS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CODE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925020" y="5583827"/>
            <a:ext cx="576259" cy="576259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4"/>
          <p:cNvSpPr/>
          <p:nvPr/>
        </p:nvSpPr>
        <p:spPr>
          <a:xfrm>
            <a:off x="3926959" y="3261421"/>
            <a:ext cx="1279928" cy="12799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20362" tIns="20320" rIns="12036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latin typeface="Century Gothic"/>
                <a:cs typeface="Century Gothic"/>
              </a:rPr>
              <a:t>UF</a:t>
            </a:r>
            <a:endParaRPr lang="en-US" sz="3200" b="1" i="0" kern="12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9135229"/>
      </p:ext>
    </p:extLst>
  </p:cSld>
  <p:clrMapOvr>
    <a:masterClrMapping/>
  </p:clrMapOvr>
  <p:transition advTm="1555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EMPOWERED DEVELOPERS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7182"/>
            <a:ext cx="3527854" cy="3527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3" y="2207182"/>
            <a:ext cx="3527854" cy="35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08122"/>
      </p:ext>
    </p:extLst>
  </p:cSld>
  <p:clrMapOvr>
    <a:masterClrMapping/>
  </p:clrMapOvr>
  <p:transition advTm="159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97" y="1063592"/>
            <a:ext cx="4508606" cy="4508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68149" y="5054674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8" name="Rectangle 1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CONTRIBUTE</a:t>
              </a:r>
              <a:endParaRPr lang="en-US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5056222"/>
            <a:ext cx="21109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1" name="Rectangle 2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SHARE / REUSE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58498" y="5054674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4" name="Rectangle 23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HELP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48847" y="5054674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7" name="Rectangle 2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GET HELP</a:t>
              </a:r>
              <a:endParaRPr lang="en-US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582303" y="6009148"/>
            <a:ext cx="418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solution</a:t>
            </a:r>
            <a:endParaRPr lang="en-US" sz="2400" dirty="0">
              <a:solidFill>
                <a:srgbClr val="071C57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0800000">
            <a:off x="7552499" y="665943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0749637"/>
      </p:ext>
    </p:extLst>
  </p:cSld>
  <p:clrMapOvr>
    <a:masterClrMapping/>
  </p:clrMapOvr>
  <p:transition advTm="9956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000" y="522493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To build some extraordinary things</a:t>
            </a:r>
            <a:r>
              <a:rPr lang="is-IS" sz="2800" b="1" dirty="0" smtClean="0">
                <a:solidFill>
                  <a:srgbClr val="2C305E"/>
                </a:solidFill>
              </a:rPr>
              <a:t>!!!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78" y="485689"/>
            <a:ext cx="4739244" cy="47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7805"/>
      </p:ext>
    </p:extLst>
  </p:cSld>
  <p:clrMapOvr>
    <a:masterClrMapping/>
  </p:clrMapOvr>
  <p:transition advTm="1942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4163"/>
            <a:ext cx="2715023" cy="2715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TOGETHER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03" y="2260600"/>
            <a:ext cx="2596197" cy="2596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53" y="2204165"/>
            <a:ext cx="2715022" cy="27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42787"/>
      </p:ext>
    </p:extLst>
  </p:cSld>
  <p:clrMapOvr>
    <a:masterClrMapping/>
  </p:clrMapOvr>
  <p:transition advTm="2282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TO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4986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0498"/>
      </p:ext>
    </p:extLst>
  </p:cSld>
  <p:clrMapOvr>
    <a:masterClrMapping/>
  </p:clrMapOvr>
  <p:transition advTm="2959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is not a place we go!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600200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4440"/>
      </p:ext>
    </p:extLst>
  </p:cSld>
  <p:clrMapOvr>
    <a:masterClrMapping/>
  </p:clrMapOvr>
  <p:transition advTm="1826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43" y="2494272"/>
            <a:ext cx="2554713" cy="255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4" y="2401035"/>
            <a:ext cx="2690389" cy="269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20" y="2466117"/>
            <a:ext cx="2510479" cy="2510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is a place we make!</a:t>
            </a:r>
          </a:p>
        </p:txBody>
      </p:sp>
    </p:spTree>
    <p:extLst>
      <p:ext uri="{BB962C8B-B14F-4D97-AF65-F5344CB8AC3E}">
        <p14:creationId xmlns:p14="http://schemas.microsoft.com/office/powerpoint/2010/main" val="131231717"/>
      </p:ext>
    </p:extLst>
  </p:cSld>
  <p:clrMapOvr>
    <a:masterClrMapping/>
  </p:clrMapOvr>
  <p:transition advTm="1036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YOUR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48" y="1600200"/>
            <a:ext cx="4523704" cy="45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92589"/>
      </p:ext>
    </p:extLst>
  </p:cSld>
  <p:clrMapOvr>
    <a:masterClrMapping/>
  </p:clrMapOvr>
  <p:transition advTm="2103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SHINE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93" y="1909293"/>
            <a:ext cx="4639614" cy="46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81886"/>
      </p:ext>
    </p:extLst>
  </p:cSld>
  <p:clrMapOvr>
    <a:masterClrMapping/>
  </p:clrMapOvr>
  <p:transition advTm="2181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APPROXIMATELY THE COST OF 1FTE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7272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85866"/>
      </p:ext>
    </p:extLst>
  </p:cSld>
  <p:clrMapOvr>
    <a:masterClrMapping/>
  </p:clrMapOvr>
  <p:transition advTm="3059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THE POWER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25" y="1866384"/>
            <a:ext cx="3994150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30458"/>
      </p:ext>
    </p:extLst>
  </p:cSld>
  <p:clrMapOvr>
    <a:masterClrMapping/>
  </p:clrMapOvr>
  <p:transition advTm="1964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PROMOTE A CULTURE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1854944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99196"/>
      </p:ext>
    </p:extLst>
  </p:cSld>
  <p:clrMapOvr>
    <a:masterClrMapping/>
  </p:clrMapOvr>
  <p:transition advTm="131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REINVENTING THE WHEEL</a:t>
            </a:r>
            <a:endParaRPr lang="en-US" sz="2700" dirty="0"/>
          </a:p>
        </p:txBody>
      </p:sp>
      <p:sp>
        <p:nvSpPr>
          <p:cNvPr id="6" name="Donut 5"/>
          <p:cNvSpPr/>
          <p:nvPr/>
        </p:nvSpPr>
        <p:spPr bwMode="auto">
          <a:xfrm>
            <a:off x="2950353" y="1760916"/>
            <a:ext cx="3263900" cy="3263900"/>
          </a:xfrm>
          <a:prstGeom prst="donut">
            <a:avLst/>
          </a:prstGeom>
          <a:pattFill prst="dashDnDiag">
            <a:fgClr>
              <a:srgbClr val="071C57"/>
            </a:fgClr>
            <a:bgClr>
              <a:srgbClr val="6A9AC5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303" y="518553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Solve a problem. Share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2303" y="6009148"/>
            <a:ext cx="418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solution</a:t>
            </a:r>
            <a:endParaRPr lang="en-US" sz="2400" dirty="0">
              <a:solidFill>
                <a:srgbClr val="071C57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502758" y="683871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9466734"/>
      </p:ext>
    </p:extLst>
  </p:cSld>
  <p:clrMapOvr>
    <a:masterClrMapping/>
  </p:clrMapOvr>
  <p:transition advTm="10469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520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THAT BRINGS PEOPLE TOGETHER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05824732"/>
      </p:ext>
    </p:extLst>
  </p:cSld>
  <p:clrMapOvr>
    <a:masterClrMapping/>
  </p:clrMapOvr>
  <p:transition advTm="2555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950430"/>
            <a:ext cx="4927600" cy="492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ENCOURAGES COLLABORATION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21457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CONTRIBUTE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1108" y="5328847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SHARE / REUSE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1806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HELP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02155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GET HELP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103078"/>
      </p:ext>
    </p:extLst>
  </p:cSld>
  <p:clrMapOvr>
    <a:masterClrMapping/>
  </p:clrMapOvr>
  <p:transition advTm="5367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THAT IS A CULTURE I WANT TO BE A PART OF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21" y="1949963"/>
            <a:ext cx="4164557" cy="41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6209"/>
      </p:ext>
    </p:extLst>
  </p:cSld>
  <p:clrMapOvr>
    <a:masterClrMapping/>
  </p:clrMapOvr>
  <p:transition advTm="3704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ular Callout 12"/>
          <p:cNvSpPr/>
          <p:nvPr/>
        </p:nvSpPr>
        <p:spPr bwMode="auto">
          <a:xfrm>
            <a:off x="418852" y="387725"/>
            <a:ext cx="4549674" cy="1307665"/>
          </a:xfrm>
          <a:prstGeom prst="wedgeRectCallout">
            <a:avLst>
              <a:gd name="adj1" fmla="val -6478"/>
              <a:gd name="adj2" fmla="val 69522"/>
            </a:avLst>
          </a:prstGeom>
          <a:solidFill>
            <a:srgbClr val="071C5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36" y="394887"/>
            <a:ext cx="7620000" cy="12192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r="9515" b="2153"/>
          <a:stretch/>
        </p:blipFill>
        <p:spPr>
          <a:xfrm>
            <a:off x="-273534" y="1874374"/>
            <a:ext cx="12931805" cy="495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6693" y="3519828"/>
            <a:ext cx="1938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71C57"/>
                </a:solidFill>
              </a:rPr>
              <a:t>Web Interface</a:t>
            </a:r>
            <a:endParaRPr lang="en-US" sz="2000" b="1" dirty="0" smtClean="0">
              <a:solidFill>
                <a:srgbClr val="071C5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43" y="1104837"/>
            <a:ext cx="1376467" cy="1376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8434" y="2334769"/>
            <a:ext cx="1703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Productivity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50" y="1838919"/>
            <a:ext cx="1423598" cy="14235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2908" y="3077123"/>
            <a:ext cx="148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Quality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32" y="247809"/>
            <a:ext cx="1991363" cy="1991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17116" y="1743650"/>
            <a:ext cx="196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Collaboration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9" y="3059618"/>
            <a:ext cx="1056746" cy="10567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1703" y="4071292"/>
            <a:ext cx="235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Communication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49" y="4089280"/>
            <a:ext cx="1134655" cy="11346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17715" y="5162395"/>
            <a:ext cx="148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Security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8594" y="6120544"/>
            <a:ext cx="165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Hosting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91" y="4503233"/>
            <a:ext cx="1104758" cy="11022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37494" y="5527301"/>
            <a:ext cx="204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Fragmentation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72" y="4926504"/>
            <a:ext cx="1329154" cy="13291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86" y="2378839"/>
            <a:ext cx="1178595" cy="11785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2" y="4559204"/>
            <a:ext cx="1328704" cy="13287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42484" y="5821099"/>
            <a:ext cx="165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71C57"/>
                </a:solidFill>
              </a:rPr>
              <a:t>Access</a:t>
            </a:r>
            <a:endParaRPr lang="en-US" sz="2000" b="1" dirty="0" smtClean="0">
              <a:solidFill>
                <a:srgbClr val="071C57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10" y="3241129"/>
            <a:ext cx="1253394" cy="12533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88117" y="4517890"/>
            <a:ext cx="1938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71C57"/>
                </a:solidFill>
              </a:rPr>
              <a:t>Adoption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rot="10800000" flipV="1">
            <a:off x="7964375" y="5920140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2855859" y="3685604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1298522" y="2628858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7570734" y="247809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5482891" y="735721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3198760" y="1556846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670497" y="2743161"/>
            <a:ext cx="0" cy="43076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79676823"/>
      </p:ext>
    </p:extLst>
  </p:cSld>
  <p:clrMapOvr>
    <a:masterClrMapping/>
  </p:clrMapOvr>
  <p:transition advTm="726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46101" y="714102"/>
            <a:ext cx="4651796" cy="5513181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666953" y="2996340"/>
            <a:ext cx="1810092" cy="1810092"/>
          </a:xfrm>
          <a:prstGeom prst="ellipse">
            <a:avLst/>
          </a:prstGeom>
          <a:solidFill>
            <a:srgbClr val="6A9AC5">
              <a:alpha val="5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2" name="Oval 31"/>
          <p:cNvSpPr/>
          <p:nvPr/>
        </p:nvSpPr>
        <p:spPr bwMode="auto">
          <a:xfrm>
            <a:off x="4035418" y="3367653"/>
            <a:ext cx="1067465" cy="1067465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22019" y="6132716"/>
            <a:ext cx="354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solution</a:t>
            </a:r>
            <a:endParaRPr lang="en-US" sz="2000" dirty="0">
              <a:solidFill>
                <a:srgbClr val="071C5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620" y="4504143"/>
            <a:ext cx="190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7B4A"/>
                </a:solidFill>
              </a:rPr>
              <a:t>LEGEND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SERVERS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CODE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925020" y="5583827"/>
            <a:ext cx="576259" cy="576259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4"/>
          <p:cNvSpPr/>
          <p:nvPr/>
        </p:nvSpPr>
        <p:spPr>
          <a:xfrm>
            <a:off x="3926959" y="3261421"/>
            <a:ext cx="1279928" cy="12799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20362" tIns="20320" rIns="12036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latin typeface="Century Gothic"/>
                <a:cs typeface="Century Gothic"/>
              </a:rPr>
              <a:t>UF</a:t>
            </a:r>
            <a:endParaRPr lang="en-US" sz="3200" b="1" i="0" kern="1200" dirty="0" smtClean="0">
              <a:latin typeface="Century Gothic"/>
              <a:cs typeface="Century Gothic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556358" y="683871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80142337"/>
      </p:ext>
    </p:extLst>
  </p:cSld>
  <p:clrMapOvr>
    <a:masterClrMapping/>
  </p:clrMapOvr>
  <p:transition advTm="95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REVIEW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14600" y="2115231"/>
            <a:ext cx="4114800" cy="1062681"/>
            <a:chOff x="1808323" y="2057402"/>
            <a:chExt cx="5568660" cy="1062681"/>
          </a:xfrm>
        </p:grpSpPr>
        <p:grpSp>
          <p:nvGrpSpPr>
            <p:cNvPr id="5" name="Group 4"/>
            <p:cNvGrpSpPr/>
            <p:nvPr/>
          </p:nvGrpSpPr>
          <p:grpSpPr>
            <a:xfrm>
              <a:off x="1808323" y="2057402"/>
              <a:ext cx="5568660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6" name="Rectangle 5"/>
              <p:cNvSpPr/>
              <p:nvPr/>
            </p:nvSpPr>
            <p:spPr bwMode="auto">
              <a:xfrm>
                <a:off x="803189" y="1940011"/>
                <a:ext cx="3591321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FRAGMENTATION</a:t>
                </a:r>
                <a:endParaRPr lang="en-US" sz="2000" b="1" dirty="0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 bwMode="auto">
            <a:xfrm>
              <a:off x="6298973" y="2282014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381000" y="4646310"/>
            <a:ext cx="4067718" cy="1062681"/>
            <a:chOff x="1808323" y="3256006"/>
            <a:chExt cx="5568660" cy="1062681"/>
          </a:xfrm>
          <a:solidFill>
            <a:srgbClr val="6A9AC5"/>
          </a:solidFill>
        </p:grpSpPr>
        <p:grpSp>
          <p:nvGrpSpPr>
            <p:cNvPr id="8" name="Group 7"/>
            <p:cNvGrpSpPr/>
            <p:nvPr/>
          </p:nvGrpSpPr>
          <p:grpSpPr>
            <a:xfrm>
              <a:off x="1808323" y="3256006"/>
              <a:ext cx="5568660" cy="1062681"/>
              <a:chOff x="803189" y="1940011"/>
              <a:chExt cx="3632887" cy="1062681"/>
            </a:xfrm>
            <a:grpFill/>
          </p:grpSpPr>
          <p:sp>
            <p:nvSpPr>
              <p:cNvPr id="9" name="Rectangle 8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COLLABORATION</a:t>
                </a:r>
                <a:endParaRPr lang="en-US" sz="2000" b="1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 bwMode="auto">
            <a:xfrm rot="10800000">
              <a:off x="6298640" y="3468665"/>
              <a:ext cx="1" cy="613457"/>
            </a:xfrm>
            <a:prstGeom prst="straightConnector1">
              <a:avLst/>
            </a:prstGeom>
            <a:grp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380999" y="3359088"/>
            <a:ext cx="4067718" cy="1062681"/>
            <a:chOff x="1787669" y="5653214"/>
            <a:chExt cx="5568661" cy="1062681"/>
          </a:xfrm>
        </p:grpSpPr>
        <p:grpSp>
          <p:nvGrpSpPr>
            <p:cNvPr id="24" name="Group 23"/>
            <p:cNvGrpSpPr/>
            <p:nvPr/>
          </p:nvGrpSpPr>
          <p:grpSpPr>
            <a:xfrm>
              <a:off x="1787669" y="5653214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26" name="Rectangle 25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BARRIERS</a:t>
                </a:r>
                <a:endParaRPr lang="en-US" sz="2000" b="1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 bwMode="auto">
            <a:xfrm>
              <a:off x="5701366" y="5877755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4612480" y="3359088"/>
            <a:ext cx="4067718" cy="1062681"/>
            <a:chOff x="1787669" y="6858000"/>
            <a:chExt cx="5568661" cy="1062681"/>
          </a:xfrm>
        </p:grpSpPr>
        <p:grpSp>
          <p:nvGrpSpPr>
            <p:cNvPr id="29" name="Group 28"/>
            <p:cNvGrpSpPr/>
            <p:nvPr/>
          </p:nvGrpSpPr>
          <p:grpSpPr>
            <a:xfrm>
              <a:off x="1787669" y="6858000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31" name="Rectangle 30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REINVENTING THE WHEEL</a:t>
                </a:r>
                <a:endParaRPr lang="en-US" sz="2000" b="1" dirty="0"/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 bwMode="auto">
            <a:xfrm>
              <a:off x="7034982" y="7082611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4612480" y="4624695"/>
            <a:ext cx="4150519" cy="1062681"/>
            <a:chOff x="1787668" y="8042762"/>
            <a:chExt cx="5568661" cy="1062681"/>
          </a:xfrm>
        </p:grpSpPr>
        <p:grpSp>
          <p:nvGrpSpPr>
            <p:cNvPr id="34" name="Group 33"/>
            <p:cNvGrpSpPr/>
            <p:nvPr/>
          </p:nvGrpSpPr>
          <p:grpSpPr>
            <a:xfrm>
              <a:off x="1787668" y="8042762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36" name="Rectangle 35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RISK</a:t>
                </a:r>
                <a:endParaRPr lang="en-US" sz="2000" b="1" dirty="0"/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 bwMode="auto">
            <a:xfrm>
              <a:off x="5198749" y="8279325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31948342"/>
      </p:ext>
    </p:extLst>
  </p:cSld>
  <p:clrMapOvr>
    <a:masterClrMapping/>
  </p:clrMapOvr>
  <p:transition advTm="830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HOME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What could be outshines what is!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1659924"/>
            <a:ext cx="39433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8390"/>
      </p:ext>
    </p:extLst>
  </p:cSld>
  <p:clrMapOvr>
    <a:masterClrMapping/>
  </p:clrMapOvr>
  <p:transition advTm="243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1600200"/>
            <a:ext cx="4600575" cy="4600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LET’S GO ON A JOURNEY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71441631"/>
      </p:ext>
    </p:extLst>
  </p:cSld>
  <p:clrMapOvr>
    <a:masterClrMapping/>
  </p:clrMapOvr>
  <p:transition advTm="229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LEARN ALL ABOUT GIT AND GITHUB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09" y="2267141"/>
            <a:ext cx="3507582" cy="35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80736"/>
      </p:ext>
    </p:extLst>
  </p:cSld>
  <p:clrMapOvr>
    <a:masterClrMapping/>
  </p:clrMapOvr>
  <p:transition advTm="39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GIT?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305E"/>
                </a:solidFill>
              </a:rPr>
              <a:t>S</a:t>
            </a:r>
            <a:r>
              <a:rPr lang="en-US" sz="2800" b="1" dirty="0" smtClean="0">
                <a:solidFill>
                  <a:srgbClr val="2C305E"/>
                </a:solidFill>
              </a:rPr>
              <a:t>napshots of code changes over time that can be undone or revisited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708643"/>
            <a:ext cx="3786188" cy="378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06" y="1490115"/>
            <a:ext cx="6300788" cy="38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2052"/>
      </p:ext>
    </p:extLst>
  </p:cSld>
  <p:clrMapOvr>
    <a:masterClrMapping/>
  </p:clrMapOvr>
  <p:transition advTm="958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SMART CHOICE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2" y="1549399"/>
            <a:ext cx="8577072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7192"/>
      </p:ext>
    </p:extLst>
  </p:cSld>
  <p:clrMapOvr>
    <a:masterClrMapping/>
  </p:clrMapOvr>
  <p:transition advTm="223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626"/>
            <a:ext cx="8220076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THE PROBLEMS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2" y="1584826"/>
            <a:ext cx="4100512" cy="4100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WHAT IS</a:t>
            </a:r>
          </a:p>
        </p:txBody>
      </p:sp>
    </p:spTree>
    <p:extLst>
      <p:ext uri="{BB962C8B-B14F-4D97-AF65-F5344CB8AC3E}">
        <p14:creationId xmlns:p14="http://schemas.microsoft.com/office/powerpoint/2010/main" val="2081564879"/>
      </p:ext>
    </p:extLst>
  </p:cSld>
  <p:clrMapOvr>
    <a:masterClrMapping/>
  </p:clrMapOvr>
  <p:transition advTm="425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 REASONS FOR GIT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4" y="1982311"/>
            <a:ext cx="31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Multiple people</a:t>
            </a:r>
            <a:endParaRPr lang="en-US" sz="2400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7" y="1969955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3" y="3163293"/>
            <a:ext cx="30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Modularity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15168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5886" y="1982311"/>
            <a:ext cx="312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Time travel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08699" y="1969954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5886" y="3163293"/>
            <a:ext cx="344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Work offline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08699" y="3151687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05574284"/>
      </p:ext>
    </p:extLst>
  </p:cSld>
  <p:clrMapOvr>
    <a:masterClrMapping/>
  </p:clrMapOvr>
  <p:transition advTm="377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25" y="2284412"/>
            <a:ext cx="2644775" cy="2644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438400"/>
            <a:ext cx="2441572" cy="2441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3" y="2374900"/>
            <a:ext cx="2400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01819"/>
      </p:ext>
    </p:extLst>
  </p:cSld>
  <p:clrMapOvr>
    <a:masterClrMapping/>
  </p:clrMapOvr>
  <p:transition advTm="1324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people can work on the same file at the same time without destroying each others work</a:t>
            </a:r>
          </a:p>
          <a:p>
            <a:r>
              <a:rPr lang="en-US" sz="2800" dirty="0" smtClean="0"/>
              <a:t>Leads </a:t>
            </a:r>
            <a:r>
              <a:rPr lang="en-US" sz="2800" dirty="0"/>
              <a:t>to </a:t>
            </a:r>
            <a:r>
              <a:rPr lang="en-US" sz="2800" dirty="0" smtClean="0"/>
              <a:t>greater productivity (more people), </a:t>
            </a:r>
            <a:r>
              <a:rPr lang="en-US" sz="2800" dirty="0"/>
              <a:t>and </a:t>
            </a:r>
            <a:r>
              <a:rPr lang="en-US" sz="2800" dirty="0" smtClean="0"/>
              <a:t>quality (more eyes)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3911628"/>
      </p:ext>
    </p:extLst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Master is always deployable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708643"/>
            <a:ext cx="3786188" cy="378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06" y="1496091"/>
            <a:ext cx="6300788" cy="3852883"/>
          </a:xfrm>
          <a:prstGeom prst="rect">
            <a:avLst/>
          </a:prstGeom>
          <a:solidFill>
            <a:srgbClr val="6A9AC5"/>
          </a:solidFill>
        </p:spPr>
      </p:pic>
      <p:sp>
        <p:nvSpPr>
          <p:cNvPr id="3" name="Rectangle 2"/>
          <p:cNvSpPr/>
          <p:nvPr/>
        </p:nvSpPr>
        <p:spPr bwMode="auto">
          <a:xfrm>
            <a:off x="2678906" y="1612728"/>
            <a:ext cx="1010592" cy="247748"/>
          </a:xfrm>
          <a:prstGeom prst="rect">
            <a:avLst/>
          </a:prstGeom>
          <a:solidFill>
            <a:srgbClr val="B288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98512" y="4933507"/>
            <a:ext cx="925032" cy="308344"/>
          </a:xfrm>
          <a:prstGeom prst="rect">
            <a:avLst/>
          </a:prstGeom>
          <a:solidFill>
            <a:srgbClr val="47D3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345" y="1612728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Feature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966" y="4967882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Bug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2172"/>
      </p:ext>
    </p:extLst>
  </p:cSld>
  <p:clrMapOvr>
    <a:masterClrMapping/>
  </p:clrMapOvr>
  <p:transition advTm="61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Makes it less likely unfinished work will accidentally mix-in with production code</a:t>
            </a:r>
          </a:p>
          <a:p>
            <a:r>
              <a:rPr lang="en-US" dirty="0" smtClean="0"/>
              <a:t>Prevents us from having things like index1.html, index2.html, index3.html, etc.</a:t>
            </a:r>
          </a:p>
          <a:p>
            <a:r>
              <a:rPr lang="en-US" dirty="0"/>
              <a:t>Leads to greater productivity and </a:t>
            </a:r>
            <a:r>
              <a:rPr lang="en-US" dirty="0" smtClean="0"/>
              <a:t>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5038"/>
      </p:ext>
    </p:extLst>
  </p:cSld>
  <p:clrMapOvr>
    <a:masterClrMapping/>
  </p:clrMapOvr>
  <p:transition advTm="93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08323" y="2057402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8323" y="3256006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EXPERIMENTS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08322" y="4454610"/>
            <a:ext cx="5568661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BUGS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3787924"/>
      </p:ext>
    </p:extLst>
  </p:cSld>
  <p:clrMapOvr>
    <a:masterClrMapping/>
  </p:clrMapOvr>
  <p:transition advTm="721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</a:t>
            </a:r>
            <a:r>
              <a:rPr lang="en-US" sz="2000" i="1" dirty="0" smtClean="0"/>
              <a:t>MODULARITY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Master is always deployable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708643"/>
            <a:ext cx="3786188" cy="378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06" y="1490115"/>
            <a:ext cx="6300788" cy="3852883"/>
          </a:xfrm>
          <a:prstGeom prst="rect">
            <a:avLst/>
          </a:prstGeom>
          <a:solidFill>
            <a:srgbClr val="6A9AC5"/>
          </a:solidFill>
        </p:spPr>
      </p:pic>
      <p:sp>
        <p:nvSpPr>
          <p:cNvPr id="3" name="Rectangle 2"/>
          <p:cNvSpPr/>
          <p:nvPr/>
        </p:nvSpPr>
        <p:spPr bwMode="auto">
          <a:xfrm>
            <a:off x="2678906" y="1612728"/>
            <a:ext cx="1010592" cy="247748"/>
          </a:xfrm>
          <a:prstGeom prst="rect">
            <a:avLst/>
          </a:prstGeom>
          <a:solidFill>
            <a:srgbClr val="B288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98512" y="4933507"/>
            <a:ext cx="925032" cy="308344"/>
          </a:xfrm>
          <a:prstGeom prst="rect">
            <a:avLst/>
          </a:prstGeom>
          <a:solidFill>
            <a:srgbClr val="47D3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345" y="1612728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Feature A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966" y="4967882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Feature B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8483"/>
      </p:ext>
    </p:extLst>
  </p:cSld>
  <p:clrMapOvr>
    <a:masterClrMapping/>
  </p:clrMapOvr>
  <p:transition advTm="3463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Break problems into manageable features</a:t>
            </a:r>
            <a:endParaRPr lang="en-US" dirty="0"/>
          </a:p>
          <a:p>
            <a:r>
              <a:rPr lang="en-US" dirty="0"/>
              <a:t>Easily switch between </a:t>
            </a:r>
            <a:r>
              <a:rPr lang="en-US" dirty="0" smtClean="0"/>
              <a:t>features</a:t>
            </a:r>
          </a:p>
          <a:p>
            <a:r>
              <a:rPr lang="en-US" dirty="0" smtClean="0"/>
              <a:t>Feature </a:t>
            </a:r>
            <a:r>
              <a:rPr lang="en-US" dirty="0"/>
              <a:t>A is no longer </a:t>
            </a:r>
            <a:r>
              <a:rPr lang="en-US" dirty="0" smtClean="0"/>
              <a:t>desired; Delete it</a:t>
            </a:r>
            <a:endParaRPr lang="en-US" dirty="0"/>
          </a:p>
          <a:p>
            <a:r>
              <a:rPr lang="en-US" dirty="0"/>
              <a:t>Feature B is </a:t>
            </a:r>
            <a:r>
              <a:rPr lang="en-US" dirty="0" smtClean="0"/>
              <a:t>impossible or a disaster; Delete it</a:t>
            </a:r>
          </a:p>
        </p:txBody>
      </p:sp>
    </p:spTree>
    <p:extLst>
      <p:ext uri="{BB962C8B-B14F-4D97-AF65-F5344CB8AC3E}">
        <p14:creationId xmlns:p14="http://schemas.microsoft.com/office/powerpoint/2010/main" val="608409120"/>
      </p:ext>
    </p:extLst>
  </p:cSld>
  <p:clrMapOvr>
    <a:masterClrMapping/>
  </p:clrMapOvr>
  <p:transition advTm="53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 </a:t>
            </a:r>
            <a:r>
              <a:rPr lang="en-US" sz="2000" i="1" dirty="0" smtClean="0"/>
              <a:t>MODULARITY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Master is always deployable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708643"/>
            <a:ext cx="3786188" cy="378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06" y="1490115"/>
            <a:ext cx="6300788" cy="3852883"/>
          </a:xfrm>
          <a:prstGeom prst="rect">
            <a:avLst/>
          </a:prstGeom>
          <a:solidFill>
            <a:srgbClr val="6A9AC5"/>
          </a:solidFill>
        </p:spPr>
      </p:pic>
      <p:sp>
        <p:nvSpPr>
          <p:cNvPr id="3" name="Rectangle 2"/>
          <p:cNvSpPr/>
          <p:nvPr/>
        </p:nvSpPr>
        <p:spPr bwMode="auto">
          <a:xfrm>
            <a:off x="2678906" y="1612728"/>
            <a:ext cx="1010592" cy="247748"/>
          </a:xfrm>
          <a:prstGeom prst="rect">
            <a:avLst/>
          </a:prstGeom>
          <a:solidFill>
            <a:srgbClr val="B288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98512" y="4933507"/>
            <a:ext cx="925032" cy="308344"/>
          </a:xfrm>
          <a:prstGeom prst="rect">
            <a:avLst/>
          </a:prstGeom>
          <a:solidFill>
            <a:srgbClr val="47D3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345" y="1612728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Experiment 1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966" y="4967882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Experiment 2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36164"/>
      </p:ext>
    </p:extLst>
  </p:cSld>
  <p:clrMapOvr>
    <a:masterClrMapping/>
  </p:clrMapOvr>
  <p:transition advTm="1141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</a:t>
            </a:r>
            <a:r>
              <a:rPr lang="en-US" sz="5400" i="1" dirty="0" smtClean="0"/>
              <a:t>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Test </a:t>
            </a:r>
            <a:r>
              <a:rPr lang="en-US" dirty="0"/>
              <a:t>any idea without fear of </a:t>
            </a:r>
            <a:r>
              <a:rPr lang="en-US" dirty="0" smtClean="0"/>
              <a:t>compromising your project</a:t>
            </a:r>
          </a:p>
          <a:p>
            <a:r>
              <a:rPr lang="en-US" dirty="0" smtClean="0"/>
              <a:t>Try </a:t>
            </a:r>
            <a:r>
              <a:rPr lang="en-US" dirty="0"/>
              <a:t>multiple </a:t>
            </a:r>
            <a:r>
              <a:rPr lang="en-US" dirty="0" smtClean="0"/>
              <a:t>approaches </a:t>
            </a:r>
            <a:r>
              <a:rPr lang="en-US" dirty="0"/>
              <a:t>to the same problem and keep the </a:t>
            </a:r>
            <a:r>
              <a:rPr lang="en-US" dirty="0" smtClean="0"/>
              <a:t>best</a:t>
            </a:r>
          </a:p>
        </p:txBody>
      </p:sp>
    </p:spTree>
    <p:extLst>
      <p:ext uri="{BB962C8B-B14F-4D97-AF65-F5344CB8AC3E}">
        <p14:creationId xmlns:p14="http://schemas.microsoft.com/office/powerpoint/2010/main" val="1999157397"/>
      </p:ext>
    </p:extLst>
  </p:cSld>
  <p:clrMapOvr>
    <a:masterClrMapping/>
  </p:clrMapOvr>
  <p:transition advTm="73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FRAGMENTATION</a:t>
            </a:r>
            <a:endParaRPr lang="en-US" sz="2200" i="1" dirty="0"/>
          </a:p>
        </p:txBody>
      </p:sp>
      <p:sp>
        <p:nvSpPr>
          <p:cNvPr id="3" name="Freeform 2"/>
          <p:cNvSpPr/>
          <p:nvPr/>
        </p:nvSpPr>
        <p:spPr>
          <a:xfrm>
            <a:off x="5147774" y="202089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OTHER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05169" y="2010790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SVN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68838" y="1985433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GIT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179774" y="2016664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bg2"/>
                </a:solidFill>
                <a:cs typeface="Century Gothic"/>
              </a:rPr>
              <a:t>NOTHING</a:t>
            </a:r>
            <a:endParaRPr lang="en-US" sz="1700" b="1" kern="1200" dirty="0"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634" y="3788791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2C305E"/>
                </a:solidFill>
                <a:cs typeface="Century Gothic"/>
              </a:rPr>
              <a:t>GITHUB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112604" y="3805767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GITLAB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80604" y="3793067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BITBUCKET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57303" y="380965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 smtClean="0">
                <a:solidFill>
                  <a:srgbClr val="2C305E"/>
                </a:solidFill>
                <a:cs typeface="Century Gothic"/>
              </a:rPr>
              <a:t>OTHER</a:t>
            </a:r>
            <a:endParaRPr lang="en-US" sz="17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2021" y="6009148"/>
            <a:ext cx="354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problem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46444"/>
      </p:ext>
    </p:extLst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Master is always deployable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708643"/>
            <a:ext cx="3786188" cy="378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06" y="1490115"/>
            <a:ext cx="6300788" cy="3852883"/>
          </a:xfrm>
          <a:prstGeom prst="rect">
            <a:avLst/>
          </a:prstGeom>
          <a:solidFill>
            <a:srgbClr val="6A9AC5"/>
          </a:solidFill>
        </p:spPr>
      </p:pic>
      <p:sp>
        <p:nvSpPr>
          <p:cNvPr id="3" name="Rectangle 2"/>
          <p:cNvSpPr/>
          <p:nvPr/>
        </p:nvSpPr>
        <p:spPr bwMode="auto">
          <a:xfrm>
            <a:off x="2678906" y="1612728"/>
            <a:ext cx="1010592" cy="247748"/>
          </a:xfrm>
          <a:prstGeom prst="rect">
            <a:avLst/>
          </a:prstGeom>
          <a:solidFill>
            <a:srgbClr val="B288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98512" y="4933507"/>
            <a:ext cx="925032" cy="308344"/>
          </a:xfrm>
          <a:prstGeom prst="rect">
            <a:avLst/>
          </a:prstGeom>
          <a:solidFill>
            <a:srgbClr val="47D3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345" y="1612728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Bug to squash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966" y="4967882"/>
            <a:ext cx="1095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4">
                    <a:lumMod val="10000"/>
                  </a:schemeClr>
                </a:solidFill>
              </a:rPr>
              <a:t>Big Feature</a:t>
            </a:r>
            <a:endParaRPr lang="en-US" sz="11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84408"/>
      </p:ext>
    </p:extLst>
  </p:cSld>
  <p:clrMapOvr>
    <a:masterClrMapping/>
  </p:clrMapOvr>
  <p:transition advTm="1572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dirty="0"/>
              <a:t>can </a:t>
            </a:r>
            <a:r>
              <a:rPr lang="en-US" dirty="0" smtClean="0"/>
              <a:t>squash </a:t>
            </a:r>
            <a:r>
              <a:rPr lang="en-US" dirty="0"/>
              <a:t>a bug </a:t>
            </a:r>
            <a:r>
              <a:rPr lang="en-US" dirty="0" smtClean="0"/>
              <a:t>with multiple </a:t>
            </a:r>
            <a:r>
              <a:rPr lang="en-US" dirty="0"/>
              <a:t>features </a:t>
            </a:r>
            <a:r>
              <a:rPr lang="en-US" dirty="0" smtClean="0"/>
              <a:t>or experiments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25192779"/>
      </p:ext>
    </p:extLst>
  </p:cSld>
  <p:clrMapOvr>
    <a:masterClrMapping/>
  </p:clrMapOvr>
  <p:transition advTm="80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TRAVEL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816100"/>
            <a:ext cx="4140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58685"/>
      </p:ext>
    </p:extLst>
  </p:cSld>
  <p:clrMapOvr>
    <a:masterClrMapping/>
  </p:clrMapOvr>
  <p:transition advTm="4084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TRAVEL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" y="1462143"/>
            <a:ext cx="7745506" cy="49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09316"/>
      </p:ext>
    </p:extLst>
  </p:cSld>
  <p:clrMapOvr>
    <a:masterClrMapping/>
  </p:clrMapOvr>
  <p:transition advTm="291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TRAVEL</a:t>
            </a:r>
            <a:endParaRPr lang="en-US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7550" y="1943100"/>
            <a:ext cx="7708900" cy="4445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800" b="1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400" b="1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9pPr>
          </a:lstStyle>
          <a:p>
            <a:r>
              <a:rPr lang="en-US" sz="2800" dirty="0" smtClean="0">
                <a:solidFill>
                  <a:srgbClr val="2C305E"/>
                </a:solidFill>
              </a:rPr>
              <a:t>Go back to any point in the history of development and review or restore code</a:t>
            </a:r>
          </a:p>
          <a:p>
            <a:r>
              <a:rPr lang="en-US" sz="2800" dirty="0" smtClean="0">
                <a:solidFill>
                  <a:srgbClr val="2C305E"/>
                </a:solidFill>
              </a:rPr>
              <a:t>Remember </a:t>
            </a:r>
            <a:r>
              <a:rPr lang="en-US" sz="2800" dirty="0">
                <a:solidFill>
                  <a:srgbClr val="2C305E"/>
                </a:solidFill>
              </a:rPr>
              <a:t>what and why you did something in the </a:t>
            </a:r>
            <a:r>
              <a:rPr lang="en-US" sz="2800" dirty="0" smtClean="0">
                <a:solidFill>
                  <a:srgbClr val="2C305E"/>
                </a:solidFill>
              </a:rPr>
              <a:t>past or </a:t>
            </a:r>
            <a:r>
              <a:rPr lang="en-US" sz="2800" dirty="0">
                <a:solidFill>
                  <a:srgbClr val="2C305E"/>
                </a:solidFill>
              </a:rPr>
              <a:t>in the </a:t>
            </a:r>
            <a:r>
              <a:rPr lang="en-US" sz="2800" dirty="0" smtClean="0">
                <a:solidFill>
                  <a:srgbClr val="2C305E"/>
                </a:solidFill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1184966949"/>
      </p:ext>
    </p:extLst>
  </p:cSld>
  <p:clrMapOvr>
    <a:masterClrMapping/>
  </p:clrMapOvr>
  <p:transition advTm="680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8415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53212"/>
      </p:ext>
    </p:extLst>
  </p:cSld>
  <p:clrMapOvr>
    <a:masterClrMapping/>
  </p:clrMapOvr>
  <p:transition advTm="1046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On </a:t>
            </a:r>
            <a:r>
              <a:rPr lang="en-US" dirty="0"/>
              <a:t>a plane, </a:t>
            </a:r>
            <a:r>
              <a:rPr lang="en-US" dirty="0" smtClean="0"/>
              <a:t>train, or automobile</a:t>
            </a:r>
          </a:p>
          <a:p>
            <a:r>
              <a:rPr lang="en-US" dirty="0" smtClean="0"/>
              <a:t>Anywhere you can take a computer</a:t>
            </a:r>
          </a:p>
          <a:p>
            <a:r>
              <a:rPr lang="en-US" dirty="0"/>
              <a:t>Since </a:t>
            </a:r>
            <a:r>
              <a:rPr lang="en-US" dirty="0" err="1"/>
              <a:t>Git</a:t>
            </a:r>
            <a:r>
              <a:rPr lang="en-US" dirty="0"/>
              <a:t> is distributed you </a:t>
            </a:r>
            <a:r>
              <a:rPr lang="en-US" dirty="0">
                <a:solidFill>
                  <a:srgbClr val="2C305E"/>
                </a:solidFill>
              </a:rPr>
              <a:t>always have a </a:t>
            </a:r>
            <a:r>
              <a:rPr lang="en-US" dirty="0" smtClean="0">
                <a:solidFill>
                  <a:srgbClr val="2C305E"/>
                </a:solidFill>
              </a:rPr>
              <a:t>backup of </a:t>
            </a:r>
            <a:r>
              <a:rPr lang="en-US" dirty="0">
                <a:solidFill>
                  <a:srgbClr val="2C305E"/>
                </a:solidFill>
              </a:rPr>
              <a:t>the entire history of your </a:t>
            </a:r>
            <a:r>
              <a:rPr lang="en-US" dirty="0" smtClean="0">
                <a:solidFill>
                  <a:srgbClr val="2C305E"/>
                </a:solidFill>
              </a:rPr>
              <a:t>project</a:t>
            </a:r>
            <a:endParaRPr lang="en-US" dirty="0">
              <a:solidFill>
                <a:srgbClr val="2C305E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1320944"/>
      </p:ext>
    </p:extLst>
  </p:cSld>
  <p:clrMapOvr>
    <a:masterClrMapping/>
  </p:clrMapOvr>
  <p:transition advTm="2608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 flipH="1">
            <a:off x="1460247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GIT IN REVIEW</a:t>
            </a:r>
            <a:endParaRPr lang="en-US" i="1" dirty="0"/>
          </a:p>
        </p:txBody>
      </p:sp>
      <p:sp>
        <p:nvSpPr>
          <p:cNvPr id="21" name="Oval 20"/>
          <p:cNvSpPr/>
          <p:nvPr/>
        </p:nvSpPr>
        <p:spPr bwMode="auto">
          <a:xfrm flipH="1">
            <a:off x="2848962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233369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5525174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6808523" y="2097723"/>
            <a:ext cx="998856" cy="998855"/>
          </a:xfrm>
          <a:prstGeom prst="ellipse">
            <a:avLst/>
          </a:prstGeom>
          <a:solidFill>
            <a:srgbClr val="009D45"/>
          </a:solidFill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0505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182329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587522" y="2429584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88567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173138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963130" y="3241784"/>
            <a:ext cx="0" cy="403116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50610" y="3807479"/>
            <a:ext cx="20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Multiple People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321708" y="3253746"/>
            <a:ext cx="10102" cy="995563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413884" y="4398732"/>
            <a:ext cx="186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Modularity/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Branches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745238" y="3241731"/>
            <a:ext cx="13388" cy="14351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45862" y="4813330"/>
            <a:ext cx="18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Time Travel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33288" y="3241731"/>
            <a:ext cx="0" cy="19282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6830" y="5321645"/>
            <a:ext cx="162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Work Offline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333449" y="3210161"/>
            <a:ext cx="0" cy="2339739"/>
          </a:xfrm>
          <a:prstGeom prst="line">
            <a:avLst/>
          </a:prstGeom>
          <a:ln>
            <a:solidFill>
              <a:srgbClr val="00B050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30629" y="5650783"/>
            <a:ext cx="246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D45"/>
                </a:solidFill>
              </a:rPr>
              <a:t>Productivity</a:t>
            </a:r>
          </a:p>
          <a:p>
            <a:pPr algn="ctr"/>
            <a:r>
              <a:rPr lang="en-US" b="1" dirty="0" smtClean="0">
                <a:solidFill>
                  <a:srgbClr val="009D45"/>
                </a:solidFill>
              </a:rPr>
              <a:t>&amp; Quality</a:t>
            </a:r>
            <a:endParaRPr lang="en-US" b="1" dirty="0">
              <a:solidFill>
                <a:srgbClr val="009D4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407147" y="4676862"/>
            <a:ext cx="0" cy="15741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21933826"/>
      </p:ext>
    </p:extLst>
  </p:cSld>
  <p:clrMapOvr>
    <a:masterClrMapping/>
  </p:clrMapOvr>
  <p:transition advTm="29714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55" y="2000252"/>
            <a:ext cx="3759907" cy="3759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32" y="1446668"/>
            <a:ext cx="5205413" cy="1219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71C57"/>
                </a:solidFill>
              </a:rPr>
              <a:t>PRODUCTIVITY</a:t>
            </a:r>
            <a:endParaRPr lang="en-US" sz="3200" i="1" dirty="0">
              <a:solidFill>
                <a:srgbClr val="071C5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4" y="2179422"/>
            <a:ext cx="3443287" cy="34432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172401" y="5049882"/>
            <a:ext cx="52054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E7381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9pPr>
          </a:lstStyle>
          <a:p>
            <a:pPr defTabSz="914400"/>
            <a:r>
              <a:rPr lang="en-US" sz="3200" kern="0" dirty="0" smtClean="0">
                <a:solidFill>
                  <a:srgbClr val="071C57"/>
                </a:solidFill>
              </a:rPr>
              <a:t>QUALITY</a:t>
            </a:r>
            <a:endParaRPr lang="en-US" sz="3200" i="1" kern="0" dirty="0">
              <a:solidFill>
                <a:srgbClr val="071C57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7846758" y="5398067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4403466" y="1778930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itle 7"/>
          <p:cNvSpPr txBox="1">
            <a:spLocks/>
          </p:cNvSpPr>
          <p:nvPr/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E7381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C24CC"/>
              </a:buClr>
              <a:defRPr sz="5000" b="1">
                <a:solidFill>
                  <a:srgbClr val="1343DD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TAKE HOME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04567328"/>
      </p:ext>
    </p:extLst>
  </p:cSld>
  <p:clrMapOvr>
    <a:masterClrMapping/>
  </p:clrMapOvr>
  <p:transition advTm="5744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1124627"/>
            <a:ext cx="4133850" cy="41338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648200" y="5773942"/>
            <a:ext cx="4099564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9" name="Rectangle 1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189" y="2202202"/>
              <a:ext cx="3632887" cy="57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COLLABORATION</a:t>
              </a:r>
              <a:r>
                <a:rPr lang="en-US" b="1" dirty="0" smtClean="0"/>
                <a:t> </a:t>
              </a:r>
              <a:r>
                <a:rPr lang="en-US" sz="1400" b="1" dirty="0" smtClean="0"/>
                <a:t>(SHARE, REUSE)</a:t>
              </a:r>
              <a:endParaRPr lang="en-US" sz="1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8200" y="4890865"/>
            <a:ext cx="4114800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189" y="2202202"/>
              <a:ext cx="3632887" cy="57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COMMUNICATION</a:t>
              </a:r>
              <a:r>
                <a:rPr lang="en-US" b="1" dirty="0" smtClean="0"/>
                <a:t> </a:t>
              </a:r>
              <a:r>
                <a:rPr lang="en-US" sz="1400" b="1" dirty="0" smtClean="0"/>
                <a:t>(WEB INTERFACE)</a:t>
              </a:r>
              <a:endParaRPr lang="en-US" sz="1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5761182"/>
            <a:ext cx="4114800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02202"/>
              <a:ext cx="3632887" cy="57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ACCESS</a:t>
              </a:r>
              <a:r>
                <a:rPr lang="en-US" b="1" dirty="0" smtClean="0"/>
                <a:t> </a:t>
              </a:r>
              <a:r>
                <a:rPr lang="en-US" sz="1400" b="1" dirty="0" smtClean="0"/>
                <a:t>(READ, WRITE, ADMIN)</a:t>
              </a:r>
              <a:endParaRPr lang="en-US" sz="14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1000" y="4890865"/>
            <a:ext cx="4114800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02202"/>
              <a:ext cx="3632887" cy="578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HOSTING</a:t>
              </a:r>
              <a:r>
                <a:rPr lang="en-US" b="1" dirty="0" smtClean="0"/>
                <a:t> </a:t>
              </a:r>
              <a:r>
                <a:rPr lang="en-US" sz="1400" b="1" dirty="0" smtClean="0"/>
                <a:t>(GIT SERVER)</a:t>
              </a:r>
              <a:endParaRPr lang="en-US" sz="14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GITHUB?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879388992"/>
      </p:ext>
    </p:extLst>
  </p:cSld>
  <p:clrMapOvr>
    <a:masterClrMapping/>
  </p:clrMapOvr>
  <p:transition advTm="1899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68536" y="2286691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IFAS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66351" y="2286691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WCB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0721" y="2286691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12" name="Oval 11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ES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>
            <a:off x="5964194" y="1836446"/>
            <a:ext cx="0" cy="36499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>
                <a:alpha val="25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175676" y="1840562"/>
            <a:ext cx="0" cy="36499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>
                <a:alpha val="25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914775" y="6009148"/>
            <a:ext cx="4848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problem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26095"/>
      </p:ext>
    </p:extLst>
  </p:cSld>
  <p:clrMapOvr>
    <a:masterClrMapping/>
  </p:clrMapOvr>
  <p:transition advTm="450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SMART CHOICE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46751"/>
            <a:ext cx="8572500" cy="47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8468"/>
      </p:ext>
    </p:extLst>
  </p:cSld>
  <p:clrMapOvr>
    <a:masterClrMapping/>
  </p:clrMapOvr>
  <p:transition advTm="461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USED BY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333904" y="2510669"/>
          <a:ext cx="8467196" cy="219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661871"/>
      </p:ext>
    </p:extLst>
  </p:cSld>
  <p:clrMapOvr>
    <a:masterClrMapping/>
  </p:clrMapOvr>
  <p:transition advTm="310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USED BY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3698530"/>
              </p:ext>
            </p:extLst>
          </p:nvPr>
        </p:nvGraphicFramePr>
        <p:xfrm>
          <a:off x="333904" y="2510669"/>
          <a:ext cx="8467196" cy="219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18910"/>
      </p:ext>
    </p:extLst>
  </p:cSld>
  <p:clrMapOvr>
    <a:masterClrMapping/>
  </p:clrMapOvr>
  <p:transition advTm="408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01701" y="1150378"/>
            <a:ext cx="4294399" cy="5089603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3" name="Cloud 2"/>
          <p:cNvSpPr/>
          <p:nvPr/>
        </p:nvSpPr>
        <p:spPr bwMode="auto">
          <a:xfrm>
            <a:off x="3503725" y="2954336"/>
            <a:ext cx="2465276" cy="2465276"/>
          </a:xfrm>
          <a:prstGeom prst="cloud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GITHUB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00688" y="3285329"/>
            <a:ext cx="1671023" cy="1671023"/>
            <a:chOff x="3913388" y="3300661"/>
            <a:chExt cx="1671023" cy="1671023"/>
          </a:xfrm>
        </p:grpSpPr>
        <p:sp>
          <p:nvSpPr>
            <p:cNvPr id="6" name="Oval 5"/>
            <p:cNvSpPr/>
            <p:nvPr/>
          </p:nvSpPr>
          <p:spPr>
            <a:xfrm>
              <a:off x="3913388" y="3300661"/>
              <a:ext cx="1671023" cy="1671023"/>
            </a:xfrm>
            <a:prstGeom prst="ellipse">
              <a:avLst/>
            </a:prstGeom>
            <a:solidFill>
              <a:srgbClr val="6A9AC5">
                <a:alpha val="50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4160635" y="3545378"/>
              <a:ext cx="1181591" cy="1181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UF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22021" y="6009148"/>
            <a:ext cx="354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in the cloud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22788"/>
      </p:ext>
    </p:extLst>
  </p:cSld>
  <p:clrMapOvr>
    <a:masterClrMapping/>
  </p:clrMapOvr>
  <p:transition advTm="443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01701" y="1150378"/>
            <a:ext cx="4294399" cy="5089603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GITHUB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00688" y="3285329"/>
            <a:ext cx="1671023" cy="1671023"/>
            <a:chOff x="3913388" y="3300661"/>
            <a:chExt cx="1671023" cy="1671023"/>
          </a:xfrm>
          <a:solidFill>
            <a:srgbClr val="6A9AC5">
              <a:alpha val="85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3913388" y="3300661"/>
              <a:ext cx="1671023" cy="167102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4160635" y="3545378"/>
              <a:ext cx="1181591" cy="11815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UF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22021" y="6009148"/>
            <a:ext cx="354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on premise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913"/>
      </p:ext>
    </p:extLst>
  </p:cSld>
  <p:clrMapOvr>
    <a:masterClrMapping/>
  </p:clrMapOvr>
  <p:transition advTm="1278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"/>
          <p:cNvSpPr/>
          <p:nvPr/>
        </p:nvSpPr>
        <p:spPr>
          <a:xfrm>
            <a:off x="2926647" y="1082828"/>
            <a:ext cx="3289316" cy="1819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20362" tIns="20320" rIns="12036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WORLD</a:t>
            </a:r>
            <a:endParaRPr lang="en-US" sz="2400" b="1" i="0" kern="1200" dirty="0" smtClean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 / PRIVATE </a:t>
            </a:r>
            <a:r>
              <a:rPr lang="en-US" dirty="0" smtClean="0"/>
              <a:t>ACCESS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48709" y="1615974"/>
            <a:ext cx="3445191" cy="3445191"/>
            <a:chOff x="2926647" y="1600200"/>
            <a:chExt cx="3445191" cy="3445191"/>
          </a:xfrm>
        </p:grpSpPr>
        <p:grpSp>
          <p:nvGrpSpPr>
            <p:cNvPr id="3" name="Group 2"/>
            <p:cNvGrpSpPr/>
            <p:nvPr/>
          </p:nvGrpSpPr>
          <p:grpSpPr>
            <a:xfrm>
              <a:off x="2926647" y="1600200"/>
              <a:ext cx="3445191" cy="3445191"/>
              <a:chOff x="3660884" y="3070019"/>
              <a:chExt cx="1810092" cy="181009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660884" y="3070019"/>
                <a:ext cx="1810092" cy="1810092"/>
              </a:xfrm>
              <a:prstGeom prst="ellipse">
                <a:avLst/>
              </a:prstGeom>
              <a:solidFill>
                <a:srgbClr val="6A9AC5">
                  <a:alpha val="50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7" name="Oval 4"/>
              <p:cNvSpPr/>
              <p:nvPr/>
            </p:nvSpPr>
            <p:spPr>
              <a:xfrm>
                <a:off x="3925118" y="3094688"/>
                <a:ext cx="1279928" cy="2999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20362" tIns="20320" rIns="120362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smtClean="0">
                    <a:latin typeface="Century Gothic"/>
                    <a:cs typeface="Century Gothic"/>
                  </a:rPr>
                  <a:t>UF</a:t>
                </a:r>
                <a:endParaRPr lang="en-US" sz="2400" b="1" i="0" kern="1200" dirty="0" smtClean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479991" y="2127878"/>
              <a:ext cx="2335277" cy="2335277"/>
              <a:chOff x="3660884" y="3070019"/>
              <a:chExt cx="1810092" cy="1810092"/>
            </a:xfrm>
            <a:solidFill>
              <a:srgbClr val="F47B4A">
                <a:alpha val="85000"/>
              </a:srgbClr>
            </a:solidFill>
          </p:grpSpPr>
          <p:sp>
            <p:nvSpPr>
              <p:cNvPr id="15" name="Oval 14"/>
              <p:cNvSpPr/>
              <p:nvPr/>
            </p:nvSpPr>
            <p:spPr>
              <a:xfrm>
                <a:off x="3660884" y="3070019"/>
                <a:ext cx="1810092" cy="1810092"/>
              </a:xfrm>
              <a:prstGeom prst="ellipse">
                <a:avLst/>
              </a:prstGeom>
              <a:grp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6" name="Oval 4"/>
              <p:cNvSpPr/>
              <p:nvPr/>
            </p:nvSpPr>
            <p:spPr>
              <a:xfrm>
                <a:off x="3925966" y="3222026"/>
                <a:ext cx="1279928" cy="29992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20362" tIns="20320" rIns="120362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smtClean="0">
                    <a:latin typeface="Century Gothic"/>
                    <a:cs typeface="Century Gothic"/>
                  </a:rPr>
                  <a:t>TEAM</a:t>
                </a:r>
                <a:endParaRPr lang="en-US" sz="2400" b="1" i="0" kern="1200" dirty="0" smtClean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038071" y="2710932"/>
              <a:ext cx="1223728" cy="1223728"/>
              <a:chOff x="3666953" y="2996340"/>
              <a:chExt cx="1810092" cy="1810092"/>
            </a:xfrm>
            <a:solidFill>
              <a:srgbClr val="6A9AC5">
                <a:alpha val="85000"/>
              </a:srgbClr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3666953" y="2996340"/>
                <a:ext cx="1810092" cy="1810092"/>
              </a:xfrm>
              <a:prstGeom prst="ellipse">
                <a:avLst/>
              </a:prstGeom>
              <a:grp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4"/>
              <p:cNvSpPr/>
              <p:nvPr/>
            </p:nvSpPr>
            <p:spPr>
              <a:xfrm>
                <a:off x="3931011" y="3711074"/>
                <a:ext cx="1279928" cy="29992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20362" tIns="20320" rIns="120362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smtClean="0">
                    <a:latin typeface="Century Gothic"/>
                    <a:cs typeface="Century Gothic"/>
                  </a:rPr>
                  <a:t>APP</a:t>
                </a:r>
                <a:endParaRPr lang="en-US" sz="2400" b="1" i="0" kern="1200" dirty="0" smtClean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READ, WRITE, ADMIN</a:t>
            </a:r>
          </a:p>
        </p:txBody>
      </p:sp>
    </p:spTree>
    <p:extLst>
      <p:ext uri="{BB962C8B-B14F-4D97-AF65-F5344CB8AC3E}">
        <p14:creationId xmlns:p14="http://schemas.microsoft.com/office/powerpoint/2010/main" val="624233553"/>
      </p:ext>
    </p:extLst>
  </p:cSld>
  <p:clrMapOvr>
    <a:masterClrMapping/>
  </p:clrMapOvr>
  <p:transition advTm="32934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 REASONS FOR GITHUB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8615" y="1982311"/>
            <a:ext cx="31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Fragmentation</a:t>
            </a:r>
            <a:endParaRPr lang="en-US" sz="2400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1428" y="1969955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615" y="2832551"/>
            <a:ext cx="30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Git</a:t>
            </a:r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 hosting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591430" y="2820945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3373" y="3678082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Access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6187" y="366722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8615" y="4530103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Web interface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1429" y="4519248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8614" y="5378701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Adoption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1428" y="5367846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3069" y="1978681"/>
            <a:ext cx="31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Productivity</a:t>
            </a:r>
            <a:endParaRPr lang="en-US" sz="2400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05882" y="1966325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3069" y="2828921"/>
            <a:ext cx="30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Quality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05884" y="2817315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07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87827" y="3674452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Security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80641" y="366359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08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3069" y="4539264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Communication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05883" y="4515618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09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3068" y="5387862"/>
            <a:ext cx="381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905882" y="5364216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10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7818180" y="5464232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8170605" y="4596416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6941882" y="3745892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6849551" y="2902696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7524611" y="2037765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2863338" y="5452280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0800000" flipV="1">
            <a:off x="3649151" y="2070772"/>
            <a:ext cx="0" cy="32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56186897"/>
      </p:ext>
    </p:extLst>
  </p:cSld>
  <p:clrMapOvr>
    <a:masterClrMapping/>
  </p:clrMapOvr>
  <p:transition advTm="27131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7" y="1567208"/>
            <a:ext cx="3921125" cy="3912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FRAGMENTATION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Decreases</a:t>
            </a:r>
            <a:endParaRPr lang="en-US" sz="2800" b="1" dirty="0">
              <a:solidFill>
                <a:srgbClr val="2C305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5597269" y="55973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05572168"/>
      </p:ext>
    </p:extLst>
  </p:cSld>
  <p:clrMapOvr>
    <a:masterClrMapping/>
  </p:clrMapOvr>
  <p:transition advTm="157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FRAGMENTATION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1001" y="3789065"/>
            <a:ext cx="4067718" cy="1062681"/>
            <a:chOff x="1808323" y="3256006"/>
            <a:chExt cx="5568660" cy="1062681"/>
          </a:xfrm>
          <a:solidFill>
            <a:srgbClr val="6A9AC5"/>
          </a:solidFill>
        </p:grpSpPr>
        <p:grpSp>
          <p:nvGrpSpPr>
            <p:cNvPr id="8" name="Group 7"/>
            <p:cNvGrpSpPr/>
            <p:nvPr/>
          </p:nvGrpSpPr>
          <p:grpSpPr>
            <a:xfrm>
              <a:off x="1808323" y="3256006"/>
              <a:ext cx="5568660" cy="1062681"/>
              <a:chOff x="803189" y="1940011"/>
              <a:chExt cx="3632887" cy="1062681"/>
            </a:xfrm>
            <a:grpFill/>
          </p:grpSpPr>
          <p:sp>
            <p:nvSpPr>
              <p:cNvPr id="9" name="Rectangle 8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COLLABORATION</a:t>
                </a:r>
                <a:endParaRPr lang="en-US" sz="2000" b="1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 bwMode="auto">
            <a:xfrm rot="10800000">
              <a:off x="6380459" y="3468666"/>
              <a:ext cx="1" cy="613457"/>
            </a:xfrm>
            <a:prstGeom prst="straightConnector1">
              <a:avLst/>
            </a:prstGeom>
            <a:grp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381000" y="2530419"/>
            <a:ext cx="4067718" cy="1062681"/>
            <a:chOff x="1787669" y="5653214"/>
            <a:chExt cx="5568661" cy="1062681"/>
          </a:xfrm>
        </p:grpSpPr>
        <p:grpSp>
          <p:nvGrpSpPr>
            <p:cNvPr id="24" name="Group 23"/>
            <p:cNvGrpSpPr/>
            <p:nvPr/>
          </p:nvGrpSpPr>
          <p:grpSpPr>
            <a:xfrm>
              <a:off x="1787669" y="5653214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26" name="Rectangle 25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BARRIERS</a:t>
                </a:r>
                <a:endParaRPr lang="en-US" sz="2000" b="1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 bwMode="auto">
            <a:xfrm>
              <a:off x="5750453" y="5877755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4612480" y="2530419"/>
            <a:ext cx="4150519" cy="1062681"/>
            <a:chOff x="1787669" y="6858000"/>
            <a:chExt cx="5568661" cy="1062681"/>
          </a:xfrm>
        </p:grpSpPr>
        <p:grpSp>
          <p:nvGrpSpPr>
            <p:cNvPr id="29" name="Group 28"/>
            <p:cNvGrpSpPr/>
            <p:nvPr/>
          </p:nvGrpSpPr>
          <p:grpSpPr>
            <a:xfrm>
              <a:off x="1787669" y="6858000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31" name="Rectangle 30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REINVENTING THE WHEEL</a:t>
                </a:r>
                <a:endParaRPr lang="en-US" sz="2000" b="1" dirty="0"/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 bwMode="auto">
            <a:xfrm>
              <a:off x="7034982" y="7082611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4612480" y="3789064"/>
            <a:ext cx="4150519" cy="1062681"/>
            <a:chOff x="1787668" y="8042762"/>
            <a:chExt cx="5568661" cy="1062681"/>
          </a:xfrm>
        </p:grpSpPr>
        <p:grpSp>
          <p:nvGrpSpPr>
            <p:cNvPr id="34" name="Group 33"/>
            <p:cNvGrpSpPr/>
            <p:nvPr/>
          </p:nvGrpSpPr>
          <p:grpSpPr>
            <a:xfrm>
              <a:off x="1787668" y="8042762"/>
              <a:ext cx="5568661" cy="1062681"/>
              <a:chOff x="803189" y="1940011"/>
              <a:chExt cx="3632887" cy="1062681"/>
            </a:xfrm>
            <a:solidFill>
              <a:srgbClr val="8F949A"/>
            </a:solidFill>
          </p:grpSpPr>
          <p:sp>
            <p:nvSpPr>
              <p:cNvPr id="36" name="Rectangle 35"/>
              <p:cNvSpPr/>
              <p:nvPr/>
            </p:nvSpPr>
            <p:spPr bwMode="auto">
              <a:xfrm>
                <a:off x="803189" y="1940011"/>
                <a:ext cx="3632887" cy="106268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03189" y="2273643"/>
                <a:ext cx="3632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RISK</a:t>
                </a:r>
                <a:endParaRPr lang="en-US" sz="2000" b="1" dirty="0"/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 bwMode="auto">
            <a:xfrm>
              <a:off x="5270917" y="8273349"/>
              <a:ext cx="1" cy="61345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3" name="Straight Arrow Connector 22"/>
          <p:cNvCxnSpPr/>
          <p:nvPr/>
        </p:nvCxnSpPr>
        <p:spPr bwMode="auto">
          <a:xfrm>
            <a:off x="7552499" y="683871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56633558"/>
      </p:ext>
    </p:extLst>
  </p:cSld>
  <p:clrMapOvr>
    <a:masterClrMapping/>
  </p:clrMapOvr>
  <p:transition advTm="71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HOSTING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7" y="1530006"/>
            <a:ext cx="4003846" cy="4003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Lowers barrier to adopting version control skill wise</a:t>
            </a:r>
          </a:p>
        </p:txBody>
      </p:sp>
    </p:spTree>
    <p:extLst>
      <p:ext uri="{BB962C8B-B14F-4D97-AF65-F5344CB8AC3E}">
        <p14:creationId xmlns:p14="http://schemas.microsoft.com/office/powerpoint/2010/main" val="1675530868"/>
      </p:ext>
    </p:extLst>
  </p:cSld>
  <p:clrMapOvr>
    <a:masterClrMapping/>
  </p:clrMapOvr>
  <p:transition advTm="1271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414486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Collaboration is hard to find</a:t>
            </a:r>
            <a:r>
              <a:rPr lang="is-IS" sz="2800" b="1" dirty="0" smtClean="0">
                <a:solidFill>
                  <a:srgbClr val="2C305E"/>
                </a:solidFill>
              </a:rPr>
              <a:t>!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811893"/>
            <a:ext cx="3390900" cy="339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2021" y="6009148"/>
            <a:ext cx="354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problem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2615"/>
      </p:ext>
    </p:extLst>
  </p:cSld>
  <p:clrMapOvr>
    <a:masterClrMapping/>
  </p:clrMapOvr>
  <p:transition advTm="30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7" y="1466555"/>
            <a:ext cx="4081585" cy="4081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5433836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Lowers barrier to collaboration</a:t>
            </a:r>
          </a:p>
          <a:p>
            <a:pPr algn="ctr"/>
            <a:r>
              <a:rPr lang="en-US" sz="2800" b="1" dirty="0">
                <a:solidFill>
                  <a:srgbClr val="2C305E"/>
                </a:solidFill>
              </a:rPr>
              <a:t>r</a:t>
            </a:r>
            <a:r>
              <a:rPr lang="en-US" sz="2800" b="1" dirty="0" smtClean="0">
                <a:solidFill>
                  <a:srgbClr val="2C305E"/>
                </a:solidFill>
              </a:rPr>
              <a:t>ead, write, admin, </a:t>
            </a:r>
            <a:r>
              <a:rPr lang="en-US" sz="2800" b="1" dirty="0" err="1" smtClean="0">
                <a:solidFill>
                  <a:srgbClr val="2C305E"/>
                </a:solidFill>
              </a:rPr>
              <a:t>url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517"/>
      </p:ext>
    </p:extLst>
  </p:cSld>
  <p:clrMapOvr>
    <a:masterClrMapping/>
  </p:clrMapOvr>
  <p:transition advTm="1573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778000"/>
            <a:ext cx="4521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82858"/>
      </p:ext>
    </p:extLst>
  </p:cSld>
  <p:clrMapOvr>
    <a:masterClrMapping/>
  </p:clrMapOvr>
  <p:transition advTm="568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View your code from </a:t>
            </a:r>
            <a:r>
              <a:rPr lang="en-US" dirty="0"/>
              <a:t>any </a:t>
            </a:r>
            <a:r>
              <a:rPr lang="en-US" dirty="0" smtClean="0"/>
              <a:t>device/location</a:t>
            </a:r>
          </a:p>
          <a:p>
            <a:r>
              <a:rPr lang="en-US" dirty="0"/>
              <a:t>Every </a:t>
            </a:r>
            <a:r>
              <a:rPr lang="en-US" dirty="0" smtClean="0"/>
              <a:t>line is a reference for </a:t>
            </a:r>
            <a:r>
              <a:rPr lang="en-US" dirty="0"/>
              <a:t>a future </a:t>
            </a:r>
            <a:r>
              <a:rPr lang="en-US" dirty="0" smtClean="0"/>
              <a:t>need</a:t>
            </a:r>
          </a:p>
          <a:p>
            <a:r>
              <a:rPr lang="en-US" dirty="0" smtClean="0"/>
              <a:t>Total transparency</a:t>
            </a:r>
          </a:p>
          <a:p>
            <a:r>
              <a:rPr lang="en-US" dirty="0" smtClean="0"/>
              <a:t>See the history of everything</a:t>
            </a:r>
          </a:p>
          <a:p>
            <a:r>
              <a:rPr lang="en-US" dirty="0" smtClean="0"/>
              <a:t>Diffs in the browser</a:t>
            </a:r>
          </a:p>
          <a:p>
            <a:r>
              <a:rPr lang="en-US" dirty="0" smtClean="0"/>
              <a:t>Collaboration </a:t>
            </a:r>
            <a:r>
              <a:rPr lang="en-US" dirty="0"/>
              <a:t>tools</a:t>
            </a:r>
          </a:p>
          <a:p>
            <a:r>
              <a:rPr lang="en-US" dirty="0" smtClean="0"/>
              <a:t>Communication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2295"/>
      </p:ext>
    </p:extLst>
  </p:cSld>
  <p:clrMapOvr>
    <a:masterClrMapping/>
  </p:clrMapOvr>
  <p:transition advTm="2144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PRODUCTIVITY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42" y="1265537"/>
            <a:ext cx="4599803" cy="45998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24745378"/>
      </p:ext>
    </p:extLst>
  </p:cSld>
  <p:clrMapOvr>
    <a:masterClrMapping/>
  </p:clrMapOvr>
  <p:transition advTm="24214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GIT</a:t>
            </a:r>
          </a:p>
          <a:p>
            <a:pPr lvl="1"/>
            <a:r>
              <a:rPr lang="en-US" dirty="0" smtClean="0"/>
              <a:t>Multiple people (more hands on deck)</a:t>
            </a:r>
          </a:p>
          <a:p>
            <a:pPr lvl="1"/>
            <a:r>
              <a:rPr lang="en-US" dirty="0" smtClean="0"/>
              <a:t>Modularity </a:t>
            </a:r>
          </a:p>
          <a:p>
            <a:pPr lvl="1"/>
            <a:r>
              <a:rPr lang="en-US" dirty="0" smtClean="0"/>
              <a:t>Time travel</a:t>
            </a:r>
            <a:endParaRPr lang="en-US" dirty="0"/>
          </a:p>
          <a:p>
            <a:pPr lvl="1"/>
            <a:r>
              <a:rPr lang="en-US" dirty="0"/>
              <a:t>Work </a:t>
            </a:r>
            <a:r>
              <a:rPr lang="en-US" dirty="0" smtClean="0"/>
              <a:t>offline</a:t>
            </a:r>
          </a:p>
          <a:p>
            <a:r>
              <a:rPr lang="en-US" dirty="0" smtClean="0"/>
              <a:t>WEB INTERFACE</a:t>
            </a:r>
          </a:p>
          <a:p>
            <a:pPr lvl="1"/>
            <a:r>
              <a:rPr lang="en-US" dirty="0" smtClean="0"/>
              <a:t>View code from any device/location</a:t>
            </a:r>
          </a:p>
          <a:p>
            <a:pPr lvl="1"/>
            <a:r>
              <a:rPr lang="en-US" dirty="0" smtClean="0"/>
              <a:t>Every line is a reference for a future need</a:t>
            </a:r>
          </a:p>
          <a:p>
            <a:pPr lvl="1"/>
            <a:r>
              <a:rPr lang="en-US" dirty="0" smtClean="0"/>
              <a:t>Collaboration </a:t>
            </a:r>
            <a:r>
              <a:rPr lang="en-US" dirty="0"/>
              <a:t>tools</a:t>
            </a:r>
          </a:p>
          <a:p>
            <a:pPr lvl="1"/>
            <a:r>
              <a:rPr lang="en-US" dirty="0" smtClean="0"/>
              <a:t>Communication </a:t>
            </a:r>
            <a:r>
              <a:rPr lang="en-US" dirty="0"/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048017863"/>
      </p:ext>
    </p:extLst>
  </p:cSld>
  <p:clrMapOvr>
    <a:masterClrMapping/>
  </p:clrMapOvr>
  <p:transition advTm="1703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13" y="1272745"/>
            <a:ext cx="4065373" cy="406537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350747"/>
      </p:ext>
    </p:extLst>
  </p:cSld>
  <p:clrMapOvr>
    <a:masterClrMapping/>
  </p:clrMapOvr>
  <p:transition advTm="18813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GIT</a:t>
            </a:r>
          </a:p>
          <a:p>
            <a:pPr lvl="1"/>
            <a:r>
              <a:rPr lang="en-US" dirty="0" smtClean="0"/>
              <a:t>Multiple people (more eyes)</a:t>
            </a:r>
          </a:p>
          <a:p>
            <a:pPr lvl="1"/>
            <a:r>
              <a:rPr lang="en-US" dirty="0" smtClean="0"/>
              <a:t>Modularity</a:t>
            </a:r>
          </a:p>
          <a:p>
            <a:pPr lvl="1"/>
            <a:r>
              <a:rPr lang="en-US" dirty="0" smtClean="0"/>
              <a:t>Time travel</a:t>
            </a:r>
          </a:p>
          <a:p>
            <a:r>
              <a:rPr lang="en-US" dirty="0" smtClean="0"/>
              <a:t>WEB INTERFACE</a:t>
            </a:r>
          </a:p>
          <a:p>
            <a:pPr lvl="1"/>
            <a:r>
              <a:rPr lang="en-US" dirty="0" smtClean="0"/>
              <a:t>Code </a:t>
            </a:r>
            <a:r>
              <a:rPr lang="en-US" dirty="0"/>
              <a:t>reviews can catch </a:t>
            </a:r>
            <a:r>
              <a:rPr lang="en-US" dirty="0" smtClean="0"/>
              <a:t>mistakes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33590"/>
      </p:ext>
    </p:extLst>
  </p:cSld>
  <p:clrMapOvr>
    <a:masterClrMapping/>
  </p:clrMapOvr>
  <p:transition advTm="3209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ADOPTION </a:t>
            </a:r>
            <a:r>
              <a:rPr lang="en-US" sz="2000" i="1" dirty="0" smtClean="0"/>
              <a:t>OF VERSION CONTROL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81" y="1772207"/>
            <a:ext cx="3589637" cy="358963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7636587"/>
      </p:ext>
    </p:extLst>
  </p:cSld>
  <p:clrMapOvr>
    <a:masterClrMapping/>
  </p:clrMapOvr>
  <p:transition advTm="10209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ADOPTION </a:t>
            </a:r>
            <a:r>
              <a:rPr lang="en-US" sz="2000" i="1" dirty="0"/>
              <a:t>OF VERSION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Hosting made easy</a:t>
            </a:r>
          </a:p>
          <a:p>
            <a:r>
              <a:rPr lang="en-US" dirty="0" smtClean="0"/>
              <a:t>Productivity and quality gains</a:t>
            </a:r>
          </a:p>
          <a:p>
            <a:r>
              <a:rPr lang="en-US" dirty="0" smtClean="0"/>
              <a:t>Web interface</a:t>
            </a:r>
          </a:p>
          <a:p>
            <a:r>
              <a:rPr lang="en-US" dirty="0" smtClean="0"/>
              <a:t>Access control made easy</a:t>
            </a:r>
          </a:p>
          <a:p>
            <a:r>
              <a:rPr lang="en-US" dirty="0" smtClean="0"/>
              <a:t>Support from UFIT</a:t>
            </a:r>
          </a:p>
          <a:p>
            <a:r>
              <a:rPr lang="en-US" dirty="0" smtClean="0"/>
              <a:t>A great opportunity since a lot of people are still not using version control</a:t>
            </a:r>
          </a:p>
          <a:p>
            <a:r>
              <a:rPr lang="en-US" dirty="0" smtClean="0"/>
              <a:t>Smart phone analogy</a:t>
            </a:r>
          </a:p>
        </p:txBody>
      </p:sp>
    </p:spTree>
    <p:extLst>
      <p:ext uri="{BB962C8B-B14F-4D97-AF65-F5344CB8AC3E}">
        <p14:creationId xmlns:p14="http://schemas.microsoft.com/office/powerpoint/2010/main" val="1773613130"/>
      </p:ext>
    </p:extLst>
  </p:cSld>
  <p:clrMapOvr>
    <a:masterClrMapping/>
  </p:clrMapOvr>
  <p:transition advTm="887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06" y="1600200"/>
            <a:ext cx="4066187" cy="406618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8935128"/>
      </p:ext>
    </p:extLst>
  </p:cSld>
  <p:clrMapOvr>
    <a:masterClrMapping/>
  </p:clrMapOvr>
  <p:transition advTm="230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/>
          <p:cNvSpPr/>
          <p:nvPr/>
        </p:nvSpPr>
        <p:spPr bwMode="auto">
          <a:xfrm>
            <a:off x="381000" y="20095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REINVENTING THE WHEEL</a:t>
            </a:r>
            <a:endParaRPr lang="en-US" sz="2700" dirty="0"/>
          </a:p>
        </p:txBody>
      </p:sp>
      <p:sp>
        <p:nvSpPr>
          <p:cNvPr id="6" name="Donut 5"/>
          <p:cNvSpPr/>
          <p:nvPr/>
        </p:nvSpPr>
        <p:spPr bwMode="auto">
          <a:xfrm>
            <a:off x="2940050" y="20095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5499100" y="2009517"/>
            <a:ext cx="3263900" cy="3263900"/>
          </a:xfrm>
          <a:prstGeom prst="donut">
            <a:avLst/>
          </a:prstGeom>
          <a:pattFill prst="dashDnDiag">
            <a:fgClr>
              <a:schemeClr val="bg2"/>
            </a:fgClr>
            <a:bgClr>
              <a:schemeClr val="tx1">
                <a:lumMod val="50000"/>
              </a:schemeClr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2303" y="6009148"/>
            <a:ext cx="418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problem</a:t>
            </a:r>
            <a:endParaRPr lang="en-US" sz="2400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35223"/>
      </p:ext>
    </p:extLst>
  </p:cSld>
  <p:clrMapOvr>
    <a:masterClrMapping/>
  </p:clrMapOvr>
  <p:transition advTm="527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46101" y="714102"/>
            <a:ext cx="4651796" cy="5513181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</a:t>
            </a:r>
            <a:r>
              <a:rPr lang="en-US" sz="2000" i="1" dirty="0" smtClean="0"/>
              <a:t>SECURITY</a:t>
            </a:r>
            <a:endParaRPr lang="en-US" sz="200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666953" y="2996340"/>
            <a:ext cx="1810092" cy="1810092"/>
            <a:chOff x="6137760" y="0"/>
            <a:chExt cx="2187083" cy="2187083"/>
          </a:xfrm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solidFill>
              <a:srgbClr val="6A9AC5">
                <a:alpha val="50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UF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22019" y="6132716"/>
            <a:ext cx="354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problem</a:t>
            </a:r>
            <a:endParaRPr lang="en-US" sz="2000" dirty="0">
              <a:solidFill>
                <a:srgbClr val="071C5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850" y="4277458"/>
            <a:ext cx="1908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7B4A"/>
                </a:solidFill>
              </a:rPr>
              <a:t>LEGEND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SERVERS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CODE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PASSWORDS</a:t>
            </a:r>
            <a:endParaRPr lang="en-US" dirty="0">
              <a:solidFill>
                <a:srgbClr val="071C57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638409" y="3753437"/>
            <a:ext cx="898230" cy="898230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971702" y="5130252"/>
            <a:ext cx="746151" cy="746151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015583" y="4504143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641308" y="3693749"/>
            <a:ext cx="219992" cy="219992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641555" y="2543836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054635" y="2712133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D33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041618" y="392005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251623" y="428663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D33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94292" y="331340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850592" y="3244425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786949" y="4369552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735717" y="4109637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964136" y="4037474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924928" y="3693269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525009" y="3164632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896485" y="3664696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5466270" y="2332586"/>
            <a:ext cx="878803" cy="878803"/>
          </a:xfrm>
          <a:prstGeom prst="cloud">
            <a:avLst/>
          </a:prstGeom>
          <a:solidFill>
            <a:schemeClr val="tx1">
              <a:alpha val="4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Cloud 27"/>
          <p:cNvSpPr/>
          <p:nvPr/>
        </p:nvSpPr>
        <p:spPr bwMode="auto">
          <a:xfrm>
            <a:off x="2483892" y="3530118"/>
            <a:ext cx="543331" cy="543331"/>
          </a:xfrm>
          <a:prstGeom prst="cloud">
            <a:avLst/>
          </a:prstGeom>
          <a:solidFill>
            <a:schemeClr val="tx1">
              <a:alpha val="4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925020" y="5583827"/>
            <a:ext cx="576259" cy="576259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1534"/>
      </p:ext>
    </p:extLst>
  </p:cSld>
  <p:clrMapOvr>
    <a:masterClrMapping/>
  </p:clrMapOvr>
  <p:transition advTm="5837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46101" y="714102"/>
            <a:ext cx="4651796" cy="5513181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</a:t>
            </a:r>
            <a:r>
              <a:rPr lang="en-US" sz="2000" i="1" dirty="0" smtClean="0"/>
              <a:t>SECURITY</a:t>
            </a:r>
            <a:endParaRPr lang="en-US" sz="2000" i="1" dirty="0"/>
          </a:p>
        </p:txBody>
      </p:sp>
      <p:sp>
        <p:nvSpPr>
          <p:cNvPr id="6" name="Oval 5"/>
          <p:cNvSpPr/>
          <p:nvPr/>
        </p:nvSpPr>
        <p:spPr>
          <a:xfrm>
            <a:off x="3666953" y="2996340"/>
            <a:ext cx="1810092" cy="1810092"/>
          </a:xfrm>
          <a:prstGeom prst="ellipse">
            <a:avLst/>
          </a:prstGeom>
          <a:solidFill>
            <a:srgbClr val="6A9AC5">
              <a:alpha val="5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2" name="Oval 31"/>
          <p:cNvSpPr/>
          <p:nvPr/>
        </p:nvSpPr>
        <p:spPr bwMode="auto">
          <a:xfrm>
            <a:off x="4035418" y="3367653"/>
            <a:ext cx="1067465" cy="1067465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22019" y="6132716"/>
            <a:ext cx="354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solution</a:t>
            </a:r>
            <a:endParaRPr lang="en-US" sz="2000" dirty="0">
              <a:solidFill>
                <a:srgbClr val="071C5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620" y="4504143"/>
            <a:ext cx="190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7B4A"/>
                </a:solidFill>
              </a:rPr>
              <a:t>LEGEND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SERVERS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CODE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925020" y="5583827"/>
            <a:ext cx="576259" cy="576259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4"/>
          <p:cNvSpPr/>
          <p:nvPr/>
        </p:nvSpPr>
        <p:spPr>
          <a:xfrm>
            <a:off x="3926959" y="3261421"/>
            <a:ext cx="1279928" cy="12799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20362" tIns="20320" rIns="12036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smtClean="0">
                <a:latin typeface="Century Gothic"/>
                <a:cs typeface="Century Gothic"/>
              </a:rPr>
              <a:t>UF</a:t>
            </a:r>
            <a:endParaRPr lang="en-US" sz="3200" b="1" i="0" kern="12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7998115"/>
      </p:ext>
    </p:extLst>
  </p:cSld>
  <p:clrMapOvr>
    <a:masterClrMapping/>
  </p:clrMapOvr>
  <p:transition advTm="954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SERVERS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23" y="2654299"/>
            <a:ext cx="3115954" cy="210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3" y="1650740"/>
            <a:ext cx="3774989" cy="3774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601" y="5476270"/>
            <a:ext cx="847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71C57"/>
                </a:solidFill>
              </a:rPr>
              <a:t>Private IP’s and other security magic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58712"/>
      </p:ext>
    </p:extLst>
  </p:cSld>
  <p:clrMapOvr>
    <a:masterClrMapping/>
  </p:clrMapOvr>
  <p:transition advTm="16514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AUDITABLE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79" y="1673716"/>
            <a:ext cx="3729038" cy="3729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601" y="5476270"/>
            <a:ext cx="8478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71C57"/>
                </a:solidFill>
              </a:rPr>
              <a:t>File permissions, passwords, known vulnerabilities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2521"/>
      </p:ext>
    </p:extLst>
  </p:cSld>
  <p:clrMapOvr>
    <a:masterClrMapping/>
  </p:clrMapOvr>
  <p:transition advTm="3468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SHIB, AD, 2FA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39" y="2857500"/>
            <a:ext cx="4590522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7797"/>
      </p:ext>
    </p:extLst>
  </p:cSld>
  <p:clrMapOvr>
    <a:masterClrMapping/>
  </p:clrMapOvr>
  <p:transition advTm="10892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FEAR OF CLOUD HOSTING </a:t>
            </a:r>
            <a:r>
              <a:rPr lang="en-US" sz="2200" i="1" dirty="0" smtClean="0"/>
              <a:t>SECURITY</a:t>
            </a:r>
            <a:endParaRPr lang="en-US" sz="2200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1432182" y="1600200"/>
          <a:ext cx="6279635" cy="418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601" y="5476270"/>
            <a:ext cx="847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71C57"/>
                </a:solidFill>
              </a:rPr>
              <a:t>Kills </a:t>
            </a:r>
            <a:r>
              <a:rPr lang="en-US" sz="2800" b="1" dirty="0">
                <a:solidFill>
                  <a:srgbClr val="071C57"/>
                </a:solidFill>
              </a:rPr>
              <a:t>collaboration </a:t>
            </a:r>
            <a:r>
              <a:rPr lang="en-US" sz="2800" b="1" dirty="0" smtClean="0">
                <a:solidFill>
                  <a:srgbClr val="071C57"/>
                </a:solidFill>
              </a:rPr>
              <a:t>opportunities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81999"/>
      </p:ext>
    </p:extLst>
  </p:cSld>
  <p:clrMapOvr>
    <a:masterClrMapping/>
  </p:clrMapOvr>
  <p:transition advTm="10076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SYS ADMINS </a:t>
            </a:r>
            <a:r>
              <a:rPr lang="en-US" sz="2000" i="1" dirty="0" smtClean="0"/>
              <a:t>SECURITY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21" y="1600200"/>
            <a:ext cx="3764757" cy="3764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54814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Installing, updating, and patching LAMP and Windows servers for </a:t>
            </a:r>
            <a:r>
              <a:rPr lang="en-US" sz="2800" b="1" dirty="0" err="1" smtClean="0">
                <a:solidFill>
                  <a:srgbClr val="2C305E"/>
                </a:solidFill>
              </a:rPr>
              <a:t>Git</a:t>
            </a:r>
            <a:r>
              <a:rPr lang="en-US" sz="2800" b="1" dirty="0" smtClean="0">
                <a:solidFill>
                  <a:srgbClr val="2C305E"/>
                </a:solidFill>
              </a:rPr>
              <a:t> &amp; SVN hosting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133601" y="200103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47B4A"/>
                </a:solidFill>
              </a:rPr>
              <a:t>Frontend awesome!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3712408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47B4A"/>
                </a:solidFill>
              </a:rPr>
              <a:t>Backend noob!</a:t>
            </a:r>
          </a:p>
        </p:txBody>
      </p:sp>
    </p:spTree>
    <p:extLst>
      <p:ext uri="{BB962C8B-B14F-4D97-AF65-F5344CB8AC3E}">
        <p14:creationId xmlns:p14="http://schemas.microsoft.com/office/powerpoint/2010/main" val="1592863364"/>
      </p:ext>
    </p:extLst>
  </p:cSld>
  <p:clrMapOvr>
    <a:masterClrMapping/>
  </p:clrMapOvr>
  <p:transition advTm="16806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33" y="1460200"/>
            <a:ext cx="3895467" cy="38954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14012118"/>
      </p:ext>
    </p:extLst>
  </p:cSld>
  <p:clrMapOvr>
    <a:masterClrMapping/>
  </p:clrMapOvr>
  <p:transition advTm="338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52615" y="1828800"/>
            <a:ext cx="3632887" cy="1062681"/>
            <a:chOff x="803189" y="1940011"/>
            <a:chExt cx="3632887" cy="1062681"/>
          </a:xfrm>
          <a:solidFill>
            <a:srgbClr val="57355C"/>
          </a:solidFill>
        </p:grpSpPr>
        <p:sp>
          <p:nvSpPr>
            <p:cNvPr id="3" name="Rectangle 2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ISSUES &amp; LABELS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21426" y="1828800"/>
            <a:ext cx="3632887" cy="1062681"/>
            <a:chOff x="803189" y="1940011"/>
            <a:chExt cx="3632887" cy="1062681"/>
          </a:xfrm>
          <a:solidFill>
            <a:srgbClr val="009D4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CODE REVIEW</a:t>
              </a:r>
              <a:endParaRPr lang="en-US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2615" y="3027404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MILESTONES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21425" y="3027404"/>
            <a:ext cx="3632887" cy="1062681"/>
            <a:chOff x="803189" y="1940011"/>
            <a:chExt cx="3632887" cy="1062681"/>
          </a:xfrm>
          <a:solidFill>
            <a:srgbClr val="F47B4A"/>
          </a:solidFill>
        </p:grpSpPr>
        <p:sp>
          <p:nvSpPr>
            <p:cNvPr id="31" name="Rectangle 3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COMMENT &amp; DISCUSS</a:t>
              </a:r>
              <a:endParaRPr lang="en-US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21425" y="4226008"/>
            <a:ext cx="3632887" cy="1062681"/>
            <a:chOff x="803189" y="1940011"/>
            <a:chExt cx="3632887" cy="1062681"/>
          </a:xfrm>
          <a:solidFill>
            <a:srgbClr val="D33021">
              <a:alpha val="90000"/>
            </a:srgbClr>
          </a:solidFill>
        </p:grpSpPr>
        <p:sp>
          <p:nvSpPr>
            <p:cNvPr id="34" name="Rectangle 33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WIKI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52615" y="4226008"/>
            <a:ext cx="3632887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MARKDOWN</a:t>
              </a:r>
              <a:endParaRPr lang="en-US" b="1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22522" y="5622321"/>
            <a:ext cx="70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71C57"/>
                </a:solidFill>
              </a:rPr>
              <a:t>All project communication in one place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3227"/>
      </p:ext>
    </p:extLst>
  </p:cSld>
  <p:clrMapOvr>
    <a:masterClrMapping/>
  </p:clrMapOvr>
  <p:transition advTm="82956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sz="2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714500" y="1705315"/>
            <a:ext cx="5664199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EIS HOSTING DOCUMENTATION</a:t>
              </a:r>
              <a:endParaRPr lang="en-US" sz="20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14499" y="2932793"/>
            <a:ext cx="5664200" cy="1062681"/>
            <a:chOff x="803189" y="1940011"/>
            <a:chExt cx="3632887" cy="1062681"/>
          </a:xfrm>
          <a:solidFill>
            <a:srgbClr val="F47B4A"/>
          </a:solidFill>
        </p:grpSpPr>
        <p:sp>
          <p:nvSpPr>
            <p:cNvPr id="31" name="Rectangle 3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SHIBBOLETH DOCUMENTATION</a:t>
              </a:r>
              <a:endParaRPr lang="en-US" sz="2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14499" y="4160271"/>
            <a:ext cx="5664200" cy="1062681"/>
            <a:chOff x="803189" y="1940011"/>
            <a:chExt cx="3632887" cy="1062681"/>
          </a:xfrm>
          <a:solidFill>
            <a:srgbClr val="F47B4A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rgbClr val="8F949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FAQ’s</a:t>
              </a:r>
              <a:endParaRPr lang="en-US" sz="20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5553626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Can be </a:t>
            </a:r>
            <a:r>
              <a:rPr lang="en-US" sz="2800" b="1" smtClean="0">
                <a:solidFill>
                  <a:srgbClr val="2C305E"/>
                </a:solidFill>
              </a:rPr>
              <a:t>crowd sourced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56582"/>
      </p:ext>
    </p:extLst>
  </p:cSld>
  <p:clrMapOvr>
    <a:masterClrMapping/>
  </p:clrMapOvr>
  <p:transition advTm="1721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46101" y="714102"/>
            <a:ext cx="4651796" cy="5513181"/>
            <a:chOff x="6137760" y="-404989"/>
            <a:chExt cx="2187083" cy="2592072"/>
          </a:xfrm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-404989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WORLD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66953" y="2996340"/>
            <a:ext cx="1810092" cy="1810092"/>
            <a:chOff x="6137760" y="0"/>
            <a:chExt cx="2187083" cy="2187083"/>
          </a:xfrm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solidFill>
              <a:srgbClr val="6A9AC5">
                <a:alpha val="50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UF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22019" y="6132716"/>
            <a:ext cx="354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71C57"/>
                </a:solidFill>
              </a:rPr>
              <a:t>- problem</a:t>
            </a:r>
            <a:endParaRPr lang="en-US" sz="2000" dirty="0">
              <a:solidFill>
                <a:srgbClr val="071C5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850" y="4277458"/>
            <a:ext cx="1908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7B4A"/>
                </a:solidFill>
              </a:rPr>
              <a:t>LEGEND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SERVERS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CODE</a:t>
            </a:r>
          </a:p>
          <a:p>
            <a:pPr algn="ctr"/>
            <a:r>
              <a:rPr lang="en-US" dirty="0" smtClean="0">
                <a:solidFill>
                  <a:srgbClr val="071C57"/>
                </a:solidFill>
              </a:rPr>
              <a:t>PASSWORDS</a:t>
            </a:r>
            <a:endParaRPr lang="en-US" dirty="0">
              <a:solidFill>
                <a:srgbClr val="071C57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638409" y="3753437"/>
            <a:ext cx="898230" cy="898230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971702" y="5130252"/>
            <a:ext cx="746151" cy="746151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015583" y="4504143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641308" y="3693749"/>
            <a:ext cx="219992" cy="219992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641555" y="2543836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054635" y="2712133"/>
            <a:ext cx="450758" cy="45075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D33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041618" y="392005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251623" y="428663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D33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94292" y="3313407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850592" y="3244425"/>
            <a:ext cx="271656" cy="271656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786949" y="4369552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735717" y="4109637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964136" y="4037474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924928" y="3693269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525009" y="3164632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896485" y="3664696"/>
            <a:ext cx="157368" cy="157368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5466270" y="2332586"/>
            <a:ext cx="878803" cy="878803"/>
          </a:xfrm>
          <a:prstGeom prst="cloud">
            <a:avLst/>
          </a:prstGeom>
          <a:solidFill>
            <a:schemeClr val="tx1">
              <a:alpha val="4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Cloud 27"/>
          <p:cNvSpPr/>
          <p:nvPr/>
        </p:nvSpPr>
        <p:spPr bwMode="auto">
          <a:xfrm>
            <a:off x="2483892" y="3530118"/>
            <a:ext cx="543331" cy="543331"/>
          </a:xfrm>
          <a:prstGeom prst="cloud">
            <a:avLst/>
          </a:prstGeom>
          <a:solidFill>
            <a:schemeClr val="tx1">
              <a:alpha val="4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925020" y="5583827"/>
            <a:ext cx="576259" cy="576259"/>
          </a:xfrm>
          <a:prstGeom prst="ellipse">
            <a:avLst/>
          </a:prstGeom>
          <a:solidFill>
            <a:srgbClr val="D33021">
              <a:alpha val="93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45133"/>
      </p:ext>
    </p:extLst>
  </p:cSld>
  <p:clrMapOvr>
    <a:masterClrMapping/>
  </p:clrMapOvr>
  <p:transition advTm="1071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94" y="759854"/>
            <a:ext cx="5816812" cy="581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9080560"/>
      </p:ext>
    </p:extLst>
  </p:cSld>
  <p:clrMapOvr>
    <a:masterClrMapping/>
  </p:clrMapOvr>
  <p:transition advTm="1633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24317" y="1822626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IFAS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09231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9" name="Oval 8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WCB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39403" y="3448230"/>
            <a:ext cx="2606927" cy="2606927"/>
            <a:chOff x="6137760" y="0"/>
            <a:chExt cx="2187083" cy="2187083"/>
          </a:xfrm>
          <a:solidFill>
            <a:srgbClr val="6A9AC5">
              <a:alpha val="50000"/>
            </a:srgbClr>
          </a:solidFill>
        </p:grpSpPr>
        <p:sp>
          <p:nvSpPr>
            <p:cNvPr id="12" name="Oval 11"/>
            <p:cNvSpPr/>
            <p:nvPr/>
          </p:nvSpPr>
          <p:spPr>
            <a:xfrm>
              <a:off x="6137760" y="0"/>
              <a:ext cx="2187083" cy="2187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6458051" y="320291"/>
              <a:ext cx="1546501" cy="154650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0362" tIns="20320" rIns="120362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Century Gothic"/>
                  <a:cs typeface="Century Gothic"/>
                </a:rPr>
                <a:t>ES</a:t>
              </a:r>
              <a:endParaRPr lang="en-US" sz="3200" b="1" i="0" kern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82303" y="6009148"/>
            <a:ext cx="418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solution</a:t>
            </a:r>
            <a:endParaRPr lang="en-US" sz="2400" dirty="0">
              <a:solidFill>
                <a:srgbClr val="071C57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405017" y="683871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8360213"/>
      </p:ext>
    </p:extLst>
  </p:cSld>
  <p:clrMapOvr>
    <a:masterClrMapping/>
  </p:clrMapOvr>
  <p:transition advTm="19377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97" y="1063592"/>
            <a:ext cx="4508606" cy="4508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22149" y="53907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8" name="Rectangle 1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CONTRIBUTE</a:t>
              </a:r>
              <a:endParaRPr lang="en-US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1800" y="5392347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1" name="Rectangle 2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SHARE / REUSE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12498" y="53907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4" name="Rectangle 23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HELP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2847" y="53907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7" name="Rectangle 2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GET HELP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898407"/>
      </p:ext>
    </p:extLst>
  </p:cSld>
  <p:clrMapOvr>
    <a:masterClrMapping/>
  </p:clrMapOvr>
  <p:transition advTm="4714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 EXAMPLE</a:t>
            </a:r>
            <a:endParaRPr lang="en-US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87" y="1514475"/>
            <a:ext cx="9018588" cy="196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1851"/>
      </p:ext>
    </p:extLst>
  </p:cSld>
  <p:clrMapOvr>
    <a:masterClrMapping/>
  </p:clrMapOvr>
  <p:transition advTm="4158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" y="1289239"/>
            <a:ext cx="8278109" cy="5198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CONTRIBUTORS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27148591"/>
      </p:ext>
    </p:extLst>
  </p:cSld>
  <p:clrMapOvr>
    <a:masterClrMapping/>
  </p:clrMapOvr>
  <p:transition advTm="8764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11542"/>
      </p:ext>
    </p:extLst>
  </p:cSld>
  <p:clrMapOvr>
    <a:masterClrMapping/>
  </p:clrMapOvr>
  <p:transition advTm="4838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 </a:t>
            </a:r>
            <a:r>
              <a:rPr lang="en-US" sz="2000" i="1" dirty="0" smtClean="0"/>
              <a:t>GITHUB FEATURE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82929" y="2511531"/>
            <a:ext cx="1978142" cy="1978142"/>
            <a:chOff x="3982221" y="2921587"/>
            <a:chExt cx="937891" cy="937891"/>
          </a:xfrm>
          <a:solidFill>
            <a:srgbClr val="8F949A"/>
          </a:solidFill>
        </p:grpSpPr>
        <p:sp>
          <p:nvSpPr>
            <p:cNvPr id="8" name="Oval 7"/>
            <p:cNvSpPr/>
            <p:nvPr/>
          </p:nvSpPr>
          <p:spPr bwMode="auto">
            <a:xfrm>
              <a:off x="3982221" y="2921587"/>
              <a:ext cx="937891" cy="93789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380" y="3123686"/>
              <a:ext cx="460288" cy="613717"/>
            </a:xfrm>
            <a:prstGeom prst="rect">
              <a:avLst/>
            </a:prstGeom>
            <a:grpFill/>
          </p:spPr>
        </p:pic>
      </p:grpSp>
      <p:sp>
        <p:nvSpPr>
          <p:cNvPr id="7" name="TextBox 6"/>
          <p:cNvSpPr txBox="1"/>
          <p:nvPr/>
        </p:nvSpPr>
        <p:spPr>
          <a:xfrm>
            <a:off x="407063" y="5302296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Copy a project you don’t have access to</a:t>
            </a:r>
          </a:p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into your account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635678" y="2610051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7B4A"/>
                </a:solidFill>
              </a:rPr>
              <a:t>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9084" y="3608008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7B4A"/>
                </a:solidFill>
              </a:rPr>
              <a:t>Bug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08071" y="4595714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7B4A"/>
                </a:solidFill>
              </a:rPr>
              <a:t>Head start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388" y="1795111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7B4A"/>
                </a:solidFill>
              </a:rPr>
              <a:t>Contribute</a:t>
            </a:r>
          </a:p>
        </p:txBody>
      </p:sp>
    </p:spTree>
    <p:extLst>
      <p:ext uri="{BB962C8B-B14F-4D97-AF65-F5344CB8AC3E}">
        <p14:creationId xmlns:p14="http://schemas.microsoft.com/office/powerpoint/2010/main" val="8610540"/>
      </p:ext>
    </p:extLst>
  </p:cSld>
  <p:clrMapOvr>
    <a:masterClrMapping/>
  </p:clrMapOvr>
  <p:transition advTm="34122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85746" y="2402179"/>
            <a:ext cx="1972507" cy="1972507"/>
            <a:chOff x="1943359" y="2909231"/>
            <a:chExt cx="937891" cy="937891"/>
          </a:xfrm>
        </p:grpSpPr>
        <p:sp>
          <p:nvSpPr>
            <p:cNvPr id="8" name="Oval 7"/>
            <p:cNvSpPr/>
            <p:nvPr/>
          </p:nvSpPr>
          <p:spPr bwMode="auto">
            <a:xfrm>
              <a:off x="1943359" y="2909231"/>
              <a:ext cx="937891" cy="937891"/>
            </a:xfrm>
            <a:prstGeom prst="ellipse">
              <a:avLst/>
            </a:prstGeom>
            <a:solidFill>
              <a:srgbClr val="6A9AC5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48" y="3015318"/>
              <a:ext cx="451518" cy="72242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110" y="5176665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 parallel copy of project within your own account to</a:t>
            </a:r>
            <a:r>
              <a:rPr lang="en-US" sz="2800" b="1" dirty="0">
                <a:solidFill>
                  <a:srgbClr val="2C305E"/>
                </a:solidFill>
              </a:rPr>
              <a:t> </a:t>
            </a:r>
            <a:r>
              <a:rPr lang="en-US" sz="2800" b="1" dirty="0" smtClean="0">
                <a:solidFill>
                  <a:srgbClr val="2C305E"/>
                </a:solidFill>
              </a:rPr>
              <a:t>work on a feature, bug, etc.</a:t>
            </a:r>
          </a:p>
        </p:txBody>
      </p:sp>
    </p:spTree>
    <p:extLst>
      <p:ext uri="{BB962C8B-B14F-4D97-AF65-F5344CB8AC3E}">
        <p14:creationId xmlns:p14="http://schemas.microsoft.com/office/powerpoint/2010/main" val="659131745"/>
      </p:ext>
    </p:extLst>
  </p:cSld>
  <p:clrMapOvr>
    <a:masterClrMapping/>
  </p:clrMapOvr>
  <p:transition advTm="18162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2852684"/>
            <a:ext cx="1133856" cy="1295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53385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 batch of code changes with a message</a:t>
            </a:r>
          </a:p>
        </p:txBody>
      </p:sp>
    </p:spTree>
    <p:extLst>
      <p:ext uri="{BB962C8B-B14F-4D97-AF65-F5344CB8AC3E}">
        <p14:creationId xmlns:p14="http://schemas.microsoft.com/office/powerpoint/2010/main" val="829612143"/>
      </p:ext>
    </p:extLst>
  </p:cSld>
  <p:clrMapOvr>
    <a:masterClrMapping/>
  </p:clrMapOvr>
  <p:transition advTm="8314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REQUEST </a:t>
            </a:r>
            <a:r>
              <a:rPr lang="en-US" sz="2000" i="1" dirty="0" smtClean="0"/>
              <a:t>GITHUB FEATURE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84025" y="2526081"/>
            <a:ext cx="1975949" cy="1975949"/>
            <a:chOff x="4065463" y="2909231"/>
            <a:chExt cx="937891" cy="937891"/>
          </a:xfrm>
        </p:grpSpPr>
        <p:sp>
          <p:nvSpPr>
            <p:cNvPr id="4" name="Oval 3"/>
            <p:cNvSpPr/>
            <p:nvPr/>
          </p:nvSpPr>
          <p:spPr bwMode="auto">
            <a:xfrm>
              <a:off x="4065463" y="2909231"/>
              <a:ext cx="937891" cy="937891"/>
            </a:xfrm>
            <a:prstGeom prst="ellipse">
              <a:avLst/>
            </a:prstGeom>
            <a:solidFill>
              <a:srgbClr val="98D2E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76" y="3093331"/>
              <a:ext cx="453928" cy="60523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15407" y="526239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 notification to original owner that you completed a feature or fixed a bug</a:t>
            </a:r>
          </a:p>
        </p:txBody>
      </p:sp>
    </p:spTree>
    <p:extLst>
      <p:ext uri="{BB962C8B-B14F-4D97-AF65-F5344CB8AC3E}">
        <p14:creationId xmlns:p14="http://schemas.microsoft.com/office/powerpoint/2010/main" val="1787233548"/>
      </p:ext>
    </p:extLst>
  </p:cSld>
  <p:clrMapOvr>
    <a:masterClrMapping/>
  </p:clrMapOvr>
  <p:transition advTm="934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626"/>
            <a:ext cx="8220076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7" y="1213345"/>
            <a:ext cx="4071937" cy="4071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813" y="5603274"/>
            <a:ext cx="8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WHAT COULD BE</a:t>
            </a:r>
          </a:p>
        </p:txBody>
      </p:sp>
    </p:spTree>
    <p:extLst>
      <p:ext uri="{BB962C8B-B14F-4D97-AF65-F5344CB8AC3E}">
        <p14:creationId xmlns:p14="http://schemas.microsoft.com/office/powerpoint/2010/main" val="793248020"/>
      </p:ext>
    </p:extLst>
  </p:cSld>
  <p:clrMapOvr>
    <a:masterClrMapping/>
  </p:clrMapOvr>
  <p:transition advTm="3001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REVIEW </a:t>
            </a:r>
            <a:r>
              <a:rPr lang="en-US" sz="2000" i="1" dirty="0" smtClean="0"/>
              <a:t>GITHUB 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29" y="2851378"/>
            <a:ext cx="1136142" cy="129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53385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Original owner reviews feature or bug fix</a:t>
            </a:r>
          </a:p>
        </p:txBody>
      </p:sp>
    </p:spTree>
    <p:extLst>
      <p:ext uri="{BB962C8B-B14F-4D97-AF65-F5344CB8AC3E}">
        <p14:creationId xmlns:p14="http://schemas.microsoft.com/office/powerpoint/2010/main" val="1716233143"/>
      </p:ext>
    </p:extLst>
  </p:cSld>
  <p:clrMapOvr>
    <a:masterClrMapping/>
  </p:clrMapOvr>
  <p:transition advTm="5603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MERGE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83894" y="2510367"/>
            <a:ext cx="1976212" cy="1976212"/>
            <a:chOff x="7188467" y="2931364"/>
            <a:chExt cx="912663" cy="912663"/>
          </a:xfrm>
        </p:grpSpPr>
        <p:sp>
          <p:nvSpPr>
            <p:cNvPr id="6" name="Oval 5"/>
            <p:cNvSpPr/>
            <p:nvPr/>
          </p:nvSpPr>
          <p:spPr bwMode="auto">
            <a:xfrm>
              <a:off x="7188467" y="2931364"/>
              <a:ext cx="912663" cy="912663"/>
            </a:xfrm>
            <a:prstGeom prst="ellipse">
              <a:avLst/>
            </a:prstGeom>
            <a:solidFill>
              <a:srgbClr val="EBB28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90" y="3090236"/>
              <a:ext cx="462349" cy="61646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Original owner merges feature or bug fix into original project</a:t>
            </a:r>
          </a:p>
        </p:txBody>
      </p:sp>
    </p:spTree>
    <p:extLst>
      <p:ext uri="{BB962C8B-B14F-4D97-AF65-F5344CB8AC3E}">
        <p14:creationId xmlns:p14="http://schemas.microsoft.com/office/powerpoint/2010/main" val="1220230990"/>
      </p:ext>
    </p:extLst>
  </p:cSld>
  <p:clrMapOvr>
    <a:masterClrMapping/>
  </p:clrMapOvr>
  <p:transition advTm="4776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15715"/>
      </p:ext>
    </p:extLst>
  </p:cSld>
  <p:clrMapOvr>
    <a:masterClrMapping/>
  </p:clrMapOvr>
  <p:transition advTm="24395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VALUE </a:t>
            </a:r>
            <a:r>
              <a:rPr lang="en-US" sz="2000" i="1" dirty="0" smtClean="0"/>
              <a:t>IN REVIEW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39" y="2788972"/>
            <a:ext cx="1697477" cy="169747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8104128" y="2320024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15580"/>
            <a:ext cx="1474160" cy="147086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rot="10800000" flipV="1">
            <a:off x="1118080" y="4894201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68" y="2952786"/>
            <a:ext cx="1533663" cy="1533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05" y="2824165"/>
            <a:ext cx="1662284" cy="16622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89" y="3083154"/>
            <a:ext cx="1511005" cy="15110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1014788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Fragmentation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09185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Productivity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9131" y="4471741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Web Interface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16107" y="2405752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Access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0123" y="2769320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Hosting</a:t>
            </a:r>
          </a:p>
        </p:txBody>
      </p:sp>
    </p:spTree>
    <p:extLst>
      <p:ext uri="{BB962C8B-B14F-4D97-AF65-F5344CB8AC3E}">
        <p14:creationId xmlns:p14="http://schemas.microsoft.com/office/powerpoint/2010/main" val="1482824916"/>
      </p:ext>
    </p:extLst>
  </p:cSld>
  <p:clrMapOvr>
    <a:masterClrMapping/>
  </p:clrMapOvr>
  <p:transition advTm="3702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78" y="2722518"/>
            <a:ext cx="2112743" cy="2112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" y="2894793"/>
            <a:ext cx="1720248" cy="1720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VALUE </a:t>
            </a:r>
            <a:r>
              <a:rPr lang="en-US" sz="2000" i="1" dirty="0"/>
              <a:t>IN </a:t>
            </a:r>
            <a:r>
              <a:rPr lang="en-US" sz="2000" i="1" dirty="0" smtClean="0"/>
              <a:t>REVIEW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7704084" y="25871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-986212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Quality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4081" y="4465516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2C305E"/>
                </a:solidFill>
              </a:rPr>
              <a:t>Collaboration</a:t>
            </a:r>
            <a:endParaRPr lang="en-US" b="1" dirty="0" smtClean="0">
              <a:solidFill>
                <a:srgbClr val="2C305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9902" y="4468179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2C305E"/>
                </a:solidFill>
              </a:rPr>
              <a:t>Security</a:t>
            </a:r>
            <a:endParaRPr lang="en-US" b="1" dirty="0" smtClean="0">
              <a:solidFill>
                <a:srgbClr val="2C305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02931" y="2582613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Communication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0401" y="2568013"/>
            <a:ext cx="42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Adoption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89" y="3026618"/>
            <a:ext cx="1376621" cy="1376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37" y="3045184"/>
            <a:ext cx="1444066" cy="1444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53" y="3056061"/>
            <a:ext cx="1460632" cy="146063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5791294" y="20565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262863" y="244806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2753268" y="2056513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1161036" y="2425845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90299639"/>
      </p:ext>
    </p:extLst>
  </p:cSld>
  <p:clrMapOvr>
    <a:masterClrMapping/>
  </p:clrMapOvr>
  <p:transition advTm="2867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HOME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C305E"/>
                </a:solidFill>
              </a:rPr>
              <a:t>Github</a:t>
            </a:r>
            <a:r>
              <a:rPr lang="en-US" sz="2800" b="1" dirty="0" smtClean="0">
                <a:solidFill>
                  <a:srgbClr val="2C305E"/>
                </a:solidFill>
              </a:rPr>
              <a:t> provides a lot of value</a:t>
            </a:r>
            <a:r>
              <a:rPr lang="is-IS" sz="2800" b="1" dirty="0" smtClean="0">
                <a:solidFill>
                  <a:srgbClr val="2C305E"/>
                </a:solidFill>
              </a:rPr>
              <a:t>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02" y="1600200"/>
            <a:ext cx="3886995" cy="38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08533"/>
      </p:ext>
    </p:extLst>
  </p:cSld>
  <p:clrMapOvr>
    <a:masterClrMapping/>
  </p:clrMapOvr>
  <p:transition advTm="1596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CARE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53385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This is important to many people!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43" y="2011672"/>
            <a:ext cx="2554713" cy="2554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4" y="1918435"/>
            <a:ext cx="2690389" cy="269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20" y="1983517"/>
            <a:ext cx="2510479" cy="25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15099"/>
      </p:ext>
    </p:extLst>
  </p:cSld>
  <p:clrMapOvr>
    <a:masterClrMapping/>
  </p:clrMapOvr>
  <p:transition advTm="1889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GITHUB YES PLEASE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1276349" y="1257300"/>
          <a:ext cx="6591301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5533852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WCM </a:t>
            </a:r>
            <a:r>
              <a:rPr lang="en-US" sz="2800" b="1" dirty="0">
                <a:solidFill>
                  <a:srgbClr val="2C305E"/>
                </a:solidFill>
              </a:rPr>
              <a:t>s</a:t>
            </a:r>
            <a:r>
              <a:rPr lang="en-US" sz="2800" b="1" dirty="0" smtClean="0">
                <a:solidFill>
                  <a:srgbClr val="2C305E"/>
                </a:solidFill>
              </a:rPr>
              <a:t>urvey had 94 replies</a:t>
            </a:r>
          </a:p>
          <a:p>
            <a:pPr algn="ctr"/>
            <a:r>
              <a:rPr lang="en-US" sz="2800" b="1" dirty="0">
                <a:solidFill>
                  <a:srgbClr val="2C305E"/>
                </a:solidFill>
              </a:rPr>
              <a:t>P</a:t>
            </a:r>
            <a:r>
              <a:rPr lang="en-US" sz="2800" b="1" dirty="0" smtClean="0">
                <a:solidFill>
                  <a:srgbClr val="2C305E"/>
                </a:solidFill>
              </a:rPr>
              <a:t>eer to peer had 10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31237"/>
      </p:ext>
    </p:extLst>
  </p:cSld>
  <p:clrMapOvr>
    <a:masterClrMapping/>
  </p:clrMapOvr>
  <p:transition advTm="16869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OPINIONS FROM PEOPLE WHO CARE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5" y="1945240"/>
            <a:ext cx="319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I like this.</a:t>
            </a:r>
            <a:endParaRPr lang="en-US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8" y="1945241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4" y="3455232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Love the potential networking and sharing of creativity.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507973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874" y="5069205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greatly benefit all of UFIT and would be worth any expense.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5688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9390" y="1945240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topic is the first useful thing I have seen on yammer.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2203" y="1945240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9390" y="3455232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be a welcome resource for code-sharing in and among UF projects.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22203" y="3507973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29390" y="5069205"/>
            <a:ext cx="3124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I think it is short sighted for UFIT to not try to centralize and protect the code that is being written to conduct official UF business.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22203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69597122"/>
      </p:ext>
    </p:extLst>
  </p:cSld>
  <p:clrMapOvr>
    <a:masterClrMapping/>
  </p:clrMapOvr>
  <p:transition advTm="11051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THANKS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91" y="1600200"/>
            <a:ext cx="3814286" cy="3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9885"/>
      </p:ext>
    </p:extLst>
  </p:cSld>
  <p:clrMapOvr>
    <a:masterClrMapping/>
  </p:clrMapOvr>
  <p:transition advTm="124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FRAGMENTATION</a:t>
            </a:r>
            <a:endParaRPr lang="en-US" sz="2700" dirty="0"/>
          </a:p>
        </p:txBody>
      </p:sp>
      <p:sp>
        <p:nvSpPr>
          <p:cNvPr id="5" name="Freeform 4"/>
          <p:cNvSpPr/>
          <p:nvPr/>
        </p:nvSpPr>
        <p:spPr>
          <a:xfrm>
            <a:off x="3625190" y="1763012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2C305E"/>
                </a:solidFill>
                <a:cs typeface="Century Gothic"/>
              </a:rPr>
              <a:t>GIT</a:t>
            </a:r>
            <a:endParaRPr lang="en-US" sz="24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625190" y="3381018"/>
            <a:ext cx="1893620" cy="217657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1850" tIns="362541" rIns="321850" bIns="36254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rgbClr val="2C305E"/>
                </a:solidFill>
                <a:cs typeface="Century Gothic"/>
              </a:rPr>
              <a:t>GITHUB</a:t>
            </a:r>
            <a:endParaRPr lang="en-US" sz="2400" b="1" kern="1200" dirty="0">
              <a:solidFill>
                <a:srgbClr val="2C305E"/>
              </a:solidFill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2021" y="6009148"/>
            <a:ext cx="354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71C57"/>
                </a:solidFill>
              </a:rPr>
              <a:t>- solution</a:t>
            </a:r>
            <a:endParaRPr lang="en-US" sz="2400" dirty="0">
              <a:solidFill>
                <a:srgbClr val="071C57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552499" y="683871"/>
            <a:ext cx="1" cy="613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94700341"/>
      </p:ext>
    </p:extLst>
  </p:cSld>
  <p:clrMapOvr>
    <a:masterClrMapping/>
  </p:clrMapOvr>
  <p:transition advTm="13407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THANKS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5" y="1919840"/>
            <a:ext cx="3192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Thanks for taking this initiative. I support this effort.</a:t>
            </a:r>
            <a:endParaRPr lang="en-US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4" y="3455232"/>
            <a:ext cx="309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Thank you again for taking the time and effort to make this process more visible.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874" y="5069205"/>
            <a:ext cx="30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Great job you have my appreciation!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311" y="1921980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I really want the push for </a:t>
            </a:r>
            <a:r>
              <a:rPr lang="en-US" b="1" dirty="0" err="1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Github</a:t>
            </a:r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 for the Enterprise to be successful.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311" y="3455232"/>
            <a:ext cx="312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Thank you!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311" y="5069205"/>
            <a:ext cx="312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Thanks for putting this together!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4931124" y="1796510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5-Point Star 21"/>
          <p:cNvSpPr/>
          <p:nvPr/>
        </p:nvSpPr>
        <p:spPr bwMode="auto">
          <a:xfrm>
            <a:off x="399845" y="1796510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5-Point Star 22"/>
          <p:cNvSpPr/>
          <p:nvPr/>
        </p:nvSpPr>
        <p:spPr bwMode="auto">
          <a:xfrm>
            <a:off x="4946120" y="3347816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5-Point Star 23"/>
          <p:cNvSpPr/>
          <p:nvPr/>
        </p:nvSpPr>
        <p:spPr bwMode="auto">
          <a:xfrm>
            <a:off x="4946120" y="4945877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5-Point Star 24"/>
          <p:cNvSpPr/>
          <p:nvPr/>
        </p:nvSpPr>
        <p:spPr bwMode="auto">
          <a:xfrm>
            <a:off x="395568" y="3347815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5-Point Star 25"/>
          <p:cNvSpPr/>
          <p:nvPr/>
        </p:nvSpPr>
        <p:spPr bwMode="auto">
          <a:xfrm>
            <a:off x="395568" y="4945877"/>
            <a:ext cx="692191" cy="692191"/>
          </a:xfrm>
          <a:prstGeom prst="star5">
            <a:avLst/>
          </a:prstGeom>
          <a:solidFill>
            <a:srgbClr val="1466B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89168"/>
      </p:ext>
    </p:extLst>
  </p:cSld>
  <p:clrMapOvr>
    <a:masterClrMapping/>
  </p:clrMapOvr>
  <p:transition advTm="711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PEERS AROUND CAMPUS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414486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 hope it gets funded! It would be awesome! 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1803313"/>
            <a:ext cx="3427456" cy="342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7" y="1858919"/>
            <a:ext cx="3316245" cy="33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170"/>
      </p:ext>
    </p:extLst>
  </p:cSld>
  <p:clrMapOvr>
    <a:masterClrMapping/>
  </p:clrMapOvr>
  <p:transition advTm="7897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THEY WERE HERE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533852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They might say pretty please with a </a:t>
            </a:r>
          </a:p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cherry on top!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0" y="1569692"/>
            <a:ext cx="3964160" cy="39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1202"/>
      </p:ext>
    </p:extLst>
  </p:cSld>
  <p:clrMapOvr>
    <a:masterClrMapping/>
  </p:clrMapOvr>
  <p:transition advTm="658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HOME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People care!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1" y="1347614"/>
            <a:ext cx="4186238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3330"/>
      </p:ext>
    </p:extLst>
  </p:cSld>
  <p:clrMapOvr>
    <a:masterClrMapping/>
  </p:clrMapOvr>
  <p:transition advTm="3066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71" y="1373600"/>
            <a:ext cx="4012857" cy="401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LETS IMAGINE A FUTURE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386457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Where we put it all together!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3325" y="6009148"/>
            <a:ext cx="501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6A9AC5"/>
                </a:solidFill>
              </a:rPr>
              <a:t>- </a:t>
            </a:r>
            <a:r>
              <a:rPr lang="en-US" sz="2400" dirty="0">
                <a:solidFill>
                  <a:srgbClr val="6A9AC5"/>
                </a:solidFill>
              </a:rPr>
              <a:t>p</a:t>
            </a:r>
            <a:r>
              <a:rPr lang="en-US" sz="2400" dirty="0" smtClean="0">
                <a:solidFill>
                  <a:srgbClr val="6A9AC5"/>
                </a:solidFill>
              </a:rPr>
              <a:t>ut your imagination glasses on</a:t>
            </a:r>
            <a:endParaRPr lang="en-US" sz="2400" dirty="0">
              <a:solidFill>
                <a:srgbClr val="6A9A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91478"/>
      </p:ext>
    </p:extLst>
  </p:cSld>
  <p:clrMapOvr>
    <a:masterClrMapping/>
  </p:clrMapOvr>
  <p:transition advTm="7572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GITHUB IS APPROVED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35" y="1976170"/>
            <a:ext cx="3929329" cy="39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72023"/>
      </p:ext>
    </p:extLst>
  </p:cSld>
  <p:clrMapOvr>
    <a:masterClrMapping/>
  </p:clrMapOvr>
  <p:transition advTm="1401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SYMBOL FOR COLLABORATION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06" y="2076718"/>
            <a:ext cx="4014988" cy="40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5484"/>
      </p:ext>
    </p:extLst>
  </p:cSld>
  <p:clrMapOvr>
    <a:masterClrMapping/>
  </p:clrMapOvr>
  <p:transition advTm="139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EVERYONE CELEBRATES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24" y="1600200"/>
            <a:ext cx="4071551" cy="40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6788"/>
      </p:ext>
    </p:extLst>
  </p:cSld>
  <p:clrMapOvr>
    <a:masterClrMapping/>
  </p:clrMapOvr>
  <p:transition advTm="112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ODD SIDE 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56" y="1600200"/>
            <a:ext cx="3900488" cy="3900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What could it be?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82728"/>
      </p:ext>
    </p:extLst>
  </p:cSld>
  <p:clrMapOvr>
    <a:masterClrMapping/>
  </p:clrMapOvr>
  <p:transition advTm="1373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DEVELOPER HAPPINESS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Increases</a:t>
            </a:r>
            <a:endParaRPr lang="en-US" sz="2800" b="1" dirty="0">
              <a:solidFill>
                <a:srgbClr val="2C305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546469" y="5533852"/>
            <a:ext cx="0" cy="4689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5" y="1494825"/>
            <a:ext cx="3779795" cy="37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285"/>
      </p:ext>
    </p:extLst>
  </p:cSld>
  <p:clrMapOvr>
    <a:masterClrMapping/>
  </p:clrMapOvr>
  <p:transition advTm="2947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ang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 Border + Blu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 Border + Orang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46321</TotalTime>
  <Words>1491</Words>
  <Application>Microsoft Macintosh PowerPoint</Application>
  <PresentationFormat>On-screen Show (4:3)</PresentationFormat>
  <Paragraphs>496</Paragraphs>
  <Slides>123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123</vt:i4>
      </vt:variant>
    </vt:vector>
  </HeadingPairs>
  <TitlesOfParts>
    <vt:vector size="133" baseType="lpstr">
      <vt:lpstr>Calibri</vt:lpstr>
      <vt:lpstr>Century Gothic</vt:lpstr>
      <vt:lpstr>Tahoma</vt:lpstr>
      <vt:lpstr>Wingdings</vt:lpstr>
      <vt:lpstr>Arial</vt:lpstr>
      <vt:lpstr>Title Slide</vt:lpstr>
      <vt:lpstr>Blue Border</vt:lpstr>
      <vt:lpstr>Orange Border</vt:lpstr>
      <vt:lpstr>White Border + Blue Center</vt:lpstr>
      <vt:lpstr>White Border + Orange Center</vt:lpstr>
      <vt:lpstr>PROBLEMS</vt:lpstr>
      <vt:lpstr>THE PROBLEMS</vt:lpstr>
      <vt:lpstr>FRAGMENTATION</vt:lpstr>
      <vt:lpstr>BARRIERS</vt:lpstr>
      <vt:lpstr>COLLABORATION</vt:lpstr>
      <vt:lpstr>REINVENTING THE WHEEL</vt:lpstr>
      <vt:lpstr>RISK</vt:lpstr>
      <vt:lpstr>THE SOLUTION</vt:lpstr>
      <vt:lpstr>FRAGMENTATION</vt:lpstr>
      <vt:lpstr>BARRIERS</vt:lpstr>
      <vt:lpstr>COLLABORATION</vt:lpstr>
      <vt:lpstr>REINVENTING THE WHEEL</vt:lpstr>
      <vt:lpstr>RISK</vt:lpstr>
      <vt:lpstr>IN REVIEW</vt:lpstr>
      <vt:lpstr>TAKE HOME</vt:lpstr>
      <vt:lpstr>NOW LET’S GO ON A JOURNEY</vt:lpstr>
      <vt:lpstr>TO LEARN ALL ABOUT GIT AND GITHUB</vt:lpstr>
      <vt:lpstr>WHAT IS GIT?</vt:lpstr>
      <vt:lpstr>A SMART CHOICE</vt:lpstr>
      <vt:lpstr>4 REASONS FOR GIT</vt:lpstr>
      <vt:lpstr>MULTIPLE PEOPLE</vt:lpstr>
      <vt:lpstr>MULTIPLE PEOPLE</vt:lpstr>
      <vt:lpstr>MODULARITY/BRANCHES</vt:lpstr>
      <vt:lpstr>MODULARITY/BRANCHES</vt:lpstr>
      <vt:lpstr>MODULARITY/BRANCHES</vt:lpstr>
      <vt:lpstr>FEATURES MODULARITY</vt:lpstr>
      <vt:lpstr>FEATURES MODULARITY</vt:lpstr>
      <vt:lpstr>EXPERIMENTS MODULARITY</vt:lpstr>
      <vt:lpstr>EXPERIMENTS MODULARITY</vt:lpstr>
      <vt:lpstr>BUGS MODULARITY</vt:lpstr>
      <vt:lpstr>BUGS MODULARITY</vt:lpstr>
      <vt:lpstr>TIME TRAVEL</vt:lpstr>
      <vt:lpstr>TIME TRAVEL</vt:lpstr>
      <vt:lpstr>TIME TRAVEL</vt:lpstr>
      <vt:lpstr>WORK OFFLINE</vt:lpstr>
      <vt:lpstr>WORK OFFLINE</vt:lpstr>
      <vt:lpstr>GIT IN REVIEW</vt:lpstr>
      <vt:lpstr>PRODUCTIVITY</vt:lpstr>
      <vt:lpstr>WHAT IS GITHUB?</vt:lpstr>
      <vt:lpstr>A SMART CHOICE</vt:lpstr>
      <vt:lpstr>USED BY</vt:lpstr>
      <vt:lpstr>ALSO USED BY</vt:lpstr>
      <vt:lpstr>GITHUB</vt:lpstr>
      <vt:lpstr>GITHUB</vt:lpstr>
      <vt:lpstr>PUBLIC / PRIVATE ACCESS</vt:lpstr>
      <vt:lpstr>10 REASONS FOR GITHUB</vt:lpstr>
      <vt:lpstr>FRAGMENTATION</vt:lpstr>
      <vt:lpstr>FRAGMENTATION</vt:lpstr>
      <vt:lpstr>GIT HOSTING</vt:lpstr>
      <vt:lpstr>ACCESS</vt:lpstr>
      <vt:lpstr>WEB INTERFACE</vt:lpstr>
      <vt:lpstr>WEB INTERFACE</vt:lpstr>
      <vt:lpstr>PRODUCTIVITY</vt:lpstr>
      <vt:lpstr>PRODUCTIVITY</vt:lpstr>
      <vt:lpstr>QUALITY</vt:lpstr>
      <vt:lpstr>QUALITY</vt:lpstr>
      <vt:lpstr>ADOPTION OF VERSION CONTROL</vt:lpstr>
      <vt:lpstr>ADOPTION OF VERSION CONTROL</vt:lpstr>
      <vt:lpstr>SECURITY</vt:lpstr>
      <vt:lpstr>RISK SECURITY</vt:lpstr>
      <vt:lpstr>RISK SECURITY</vt:lpstr>
      <vt:lpstr>UF SERVERS SECURITY</vt:lpstr>
      <vt:lpstr>AUDITABLE SECURITY</vt:lpstr>
      <vt:lpstr>SHIB, AD, 2FA SECURITY</vt:lpstr>
      <vt:lpstr>FEAR OF CLOUD HOSTING SECURITY</vt:lpstr>
      <vt:lpstr>NON SYS ADMINS SECURITY</vt:lpstr>
      <vt:lpstr>COMMUNICATION</vt:lpstr>
      <vt:lpstr>COMMUNICATION</vt:lpstr>
      <vt:lpstr>COMMUNICATION</vt:lpstr>
      <vt:lpstr>COLLABORATION</vt:lpstr>
      <vt:lpstr>BARRIERS</vt:lpstr>
      <vt:lpstr>COLLABORATION</vt:lpstr>
      <vt:lpstr>COLLABORATION EXAMPLE</vt:lpstr>
      <vt:lpstr>CONTRIBUTORS</vt:lpstr>
      <vt:lpstr>COLLABORATION</vt:lpstr>
      <vt:lpstr>FORK GITHUB FEATURE</vt:lpstr>
      <vt:lpstr>BRANCH GIT FEATURE</vt:lpstr>
      <vt:lpstr>COMMIT GIT FEATURE</vt:lpstr>
      <vt:lpstr>PULL REQUEST GITHUB FEATURE</vt:lpstr>
      <vt:lpstr>CODE REVIEW GITHUB FEATURE</vt:lpstr>
      <vt:lpstr>MERGE GIT FEATURE</vt:lpstr>
      <vt:lpstr>COLLABORATION</vt:lpstr>
      <vt:lpstr>THE VALUE IN REVIEW</vt:lpstr>
      <vt:lpstr>THE VALUE IN REVIEW</vt:lpstr>
      <vt:lpstr>TAKE HOME</vt:lpstr>
      <vt:lpstr>PEOPLE CARE</vt:lpstr>
      <vt:lpstr>GITHUB YES PLEASE</vt:lpstr>
      <vt:lpstr>OPINIONS FROM PEOPLE WHO CARE</vt:lpstr>
      <vt:lpstr>A LOT OF THANKS</vt:lpstr>
      <vt:lpstr>A LOT OF THANKS</vt:lpstr>
      <vt:lpstr>PEERS AROUND CAMPUS</vt:lpstr>
      <vt:lpstr>IF THEY WERE HERE</vt:lpstr>
      <vt:lpstr>TAKE HOME</vt:lpstr>
      <vt:lpstr>LETS IMAGINE A FUTURE</vt:lpstr>
      <vt:lpstr>GITHUB IS APPROVED</vt:lpstr>
      <vt:lpstr>A SYMBOL FOR COLLABORATION</vt:lpstr>
      <vt:lpstr>EVERYONE CELEBRATES</vt:lpstr>
      <vt:lpstr>1 ODD SIDE EFFECT</vt:lpstr>
      <vt:lpstr>DEVELOPER HAPPINESS</vt:lpstr>
      <vt:lpstr>DEVELOPER HAPPINESS</vt:lpstr>
      <vt:lpstr>GOODBYE FRAGMENTATION</vt:lpstr>
      <vt:lpstr>GOODBYE REINVENTING  THE WHEEL</vt:lpstr>
      <vt:lpstr>WE GET A LOT OF VALUE</vt:lpstr>
      <vt:lpstr>A LOT OF VALUE</vt:lpstr>
      <vt:lpstr>A LOT OF OPPORTUNITY</vt:lpstr>
      <vt:lpstr>TO SOLVE PROBLEMS AND SHARE SOLUTIONS</vt:lpstr>
      <vt:lpstr>USING A COMMON LANGUAGE/TOOL</vt:lpstr>
      <vt:lpstr>IN A SECURE ENVIRONMENT</vt:lpstr>
      <vt:lpstr>FOR EMPOWERED DEVELOPERS</vt:lpstr>
      <vt:lpstr>PowerPoint Presentation</vt:lpstr>
      <vt:lpstr>TOGETHER</vt:lpstr>
      <vt:lpstr>CALL TO ACTION</vt:lpstr>
      <vt:lpstr>THE FUTURE</vt:lpstr>
      <vt:lpstr>THE FUTURE</vt:lpstr>
      <vt:lpstr>IT’S YOUR TIME</vt:lpstr>
      <vt:lpstr>TO SHINE</vt:lpstr>
      <vt:lpstr>FOR APPROXIMATELY THE COST OF 1FTE</vt:lpstr>
      <vt:lpstr>YOU HAVE THE POWER</vt:lpstr>
      <vt:lpstr>TO PROMOTE A CULTURE</vt:lpstr>
      <vt:lpstr>THAT BRINGS PEOPLE TOGETHER</vt:lpstr>
      <vt:lpstr>ENCOURAGES COLLABORATION</vt:lpstr>
      <vt:lpstr>AND THAT IS A CULTURE I WANT TO BE A PART OF</vt:lpstr>
      <vt:lpstr>QUESTIONS?</vt:lpstr>
    </vt:vector>
  </TitlesOfParts>
  <Company>University of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Schuk</dc:creator>
  <cp:lastModifiedBy>Gritz,Adrian Michael</cp:lastModifiedBy>
  <cp:revision>4103</cp:revision>
  <cp:lastPrinted>2016-07-14T22:25:52Z</cp:lastPrinted>
  <dcterms:created xsi:type="dcterms:W3CDTF">2015-11-17T14:20:27Z</dcterms:created>
  <dcterms:modified xsi:type="dcterms:W3CDTF">2016-07-19T11:54:49Z</dcterms:modified>
</cp:coreProperties>
</file>