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78" r:id="rId3"/>
    <p:sldMasterId id="2147483691" r:id="rId4"/>
    <p:sldMasterId id="2147483704" r:id="rId5"/>
  </p:sldMasterIdLst>
  <p:notesMasterIdLst>
    <p:notesMasterId r:id="rId83"/>
  </p:notesMasterIdLst>
  <p:sldIdLst>
    <p:sldId id="290" r:id="rId6"/>
    <p:sldId id="514" r:id="rId7"/>
    <p:sldId id="548" r:id="rId8"/>
    <p:sldId id="259" r:id="rId9"/>
    <p:sldId id="353" r:id="rId10"/>
    <p:sldId id="258" r:id="rId11"/>
    <p:sldId id="358" r:id="rId12"/>
    <p:sldId id="507" r:id="rId13"/>
    <p:sldId id="356" r:id="rId14"/>
    <p:sldId id="291" r:id="rId15"/>
    <p:sldId id="354" r:id="rId16"/>
    <p:sldId id="293" r:id="rId17"/>
    <p:sldId id="357" r:id="rId18"/>
    <p:sldId id="292" r:id="rId19"/>
    <p:sldId id="294" r:id="rId20"/>
    <p:sldId id="370" r:id="rId21"/>
    <p:sldId id="367" r:id="rId22"/>
    <p:sldId id="298" r:id="rId23"/>
    <p:sldId id="359" r:id="rId24"/>
    <p:sldId id="371" r:id="rId25"/>
    <p:sldId id="470" r:id="rId26"/>
    <p:sldId id="455" r:id="rId27"/>
    <p:sldId id="456" r:id="rId28"/>
    <p:sldId id="457" r:id="rId29"/>
    <p:sldId id="474" r:id="rId30"/>
    <p:sldId id="475" r:id="rId31"/>
    <p:sldId id="476" r:id="rId32"/>
    <p:sldId id="477" r:id="rId33"/>
    <p:sldId id="478" r:id="rId34"/>
    <p:sldId id="479" r:id="rId35"/>
    <p:sldId id="482" r:id="rId36"/>
    <p:sldId id="483" r:id="rId37"/>
    <p:sldId id="315" r:id="rId38"/>
    <p:sldId id="316" r:id="rId39"/>
    <p:sldId id="318" r:id="rId40"/>
    <p:sldId id="321" r:id="rId41"/>
    <p:sldId id="393" r:id="rId42"/>
    <p:sldId id="394" r:id="rId43"/>
    <p:sldId id="490" r:id="rId44"/>
    <p:sldId id="493" r:id="rId45"/>
    <p:sldId id="432" r:id="rId46"/>
    <p:sldId id="322" r:id="rId47"/>
    <p:sldId id="320" r:id="rId48"/>
    <p:sldId id="487" r:id="rId49"/>
    <p:sldId id="488" r:id="rId50"/>
    <p:sldId id="549" r:id="rId51"/>
    <p:sldId id="550" r:id="rId52"/>
    <p:sldId id="323" r:id="rId53"/>
    <p:sldId id="317" r:id="rId54"/>
    <p:sldId id="551" r:id="rId55"/>
    <p:sldId id="552" r:id="rId56"/>
    <p:sldId id="325" r:id="rId57"/>
    <p:sldId id="508" r:id="rId58"/>
    <p:sldId id="506" r:id="rId59"/>
    <p:sldId id="494" r:id="rId60"/>
    <p:sldId id="509" r:id="rId61"/>
    <p:sldId id="505" r:id="rId62"/>
    <p:sldId id="544" r:id="rId63"/>
    <p:sldId id="553" r:id="rId64"/>
    <p:sldId id="554" r:id="rId65"/>
    <p:sldId id="555" r:id="rId66"/>
    <p:sldId id="556" r:id="rId67"/>
    <p:sldId id="557" r:id="rId68"/>
    <p:sldId id="558" r:id="rId69"/>
    <p:sldId id="559" r:id="rId70"/>
    <p:sldId id="560" r:id="rId71"/>
    <p:sldId id="561" r:id="rId72"/>
    <p:sldId id="562" r:id="rId73"/>
    <p:sldId id="563" r:id="rId74"/>
    <p:sldId id="442" r:id="rId75"/>
    <p:sldId id="451" r:id="rId76"/>
    <p:sldId id="450" r:id="rId77"/>
    <p:sldId id="444" r:id="rId78"/>
    <p:sldId id="546" r:id="rId79"/>
    <p:sldId id="448" r:id="rId80"/>
    <p:sldId id="425" r:id="rId81"/>
    <p:sldId id="547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C57"/>
    <a:srgbClr val="8F949A"/>
    <a:srgbClr val="6A9AC5"/>
    <a:srgbClr val="D33021"/>
    <a:srgbClr val="F47B4A"/>
    <a:srgbClr val="009D45"/>
    <a:srgbClr val="57355C"/>
    <a:srgbClr val="98D2E2"/>
    <a:srgbClr val="2C305E"/>
    <a:srgbClr val="EBB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7"/>
    <p:restoredTop sz="94620"/>
  </p:normalViewPr>
  <p:slideViewPr>
    <p:cSldViewPr snapToGrid="0" snapToObjects="1">
      <p:cViewPr>
        <p:scale>
          <a:sx n="103" d="100"/>
          <a:sy n="103" d="100"/>
        </p:scale>
        <p:origin x="1440" y="2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4624623883394"/>
          <c:y val="0.0412645831536851"/>
          <c:w val="0.530750752233211"/>
          <c:h val="0.79612619173934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</c:v>
                </c:pt>
              </c:strCache>
            </c:strRef>
          </c:tx>
          <c:dPt>
            <c:idx val="0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42.0</c:v>
                </c:pt>
                <c:pt idx="1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GITHUB FOR ENTERPRISE</c:v>
                </c:pt>
              </c:strCache>
            </c:strRef>
          </c:tx>
          <c:spPr>
            <a:solidFill>
              <a:srgbClr val="2C305E"/>
            </a:solidFill>
          </c:spPr>
          <c:dPt>
            <c:idx val="0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0.08</c:v>
                </c:pt>
                <c:pt idx="1">
                  <c:v>0.96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2C30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3rd Party Site</c:v>
                </c:pt>
                <c:pt idx="1">
                  <c:v>Local Git</c:v>
                </c:pt>
                <c:pt idx="2">
                  <c:v>No Versioning</c:v>
                </c:pt>
                <c:pt idx="3">
                  <c:v>Subversion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0.29</c:v>
                </c:pt>
                <c:pt idx="1">
                  <c:v>0.29</c:v>
                </c:pt>
                <c:pt idx="2">
                  <c:v>0.23</c:v>
                </c:pt>
                <c:pt idx="3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47B4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3rd Party Site</c:v>
                </c:pt>
                <c:pt idx="1">
                  <c:v>Local Git</c:v>
                </c:pt>
                <c:pt idx="2">
                  <c:v>No Versioning</c:v>
                </c:pt>
                <c:pt idx="3">
                  <c:v>Subversion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0.71</c:v>
                </c:pt>
                <c:pt idx="1">
                  <c:v>0.71</c:v>
                </c:pt>
                <c:pt idx="2">
                  <c:v>0.77</c:v>
                </c:pt>
                <c:pt idx="3">
                  <c:v>0.81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1971476896"/>
        <c:axId val="1807446560"/>
      </c:barChart>
      <c:catAx>
        <c:axId val="-197147689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rgbClr val="2C305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7446560"/>
        <c:crosses val="autoZero"/>
        <c:auto val="1"/>
        <c:lblAlgn val="ctr"/>
        <c:lblOffset val="100"/>
        <c:noMultiLvlLbl val="0"/>
      </c:catAx>
      <c:valAx>
        <c:axId val="18074465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97147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2C305E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COMFORT</c:v>
                </c:pt>
              </c:strCache>
            </c:strRef>
          </c:tx>
          <c:dPt>
            <c:idx val="0"/>
            <c:bubble3D val="0"/>
            <c:spPr>
              <a:solidFill>
                <a:srgbClr val="2C305E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47B4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42.0</c:v>
                </c:pt>
                <c:pt idx="1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F7420-B8A1-394E-ADFF-C5F571BF137C}" type="doc">
      <dgm:prSet loTypeId="urn:microsoft.com/office/officeart/2005/8/layout/venn3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A6C59-2EEC-5741-B0DD-12F81CC0BE04}">
      <dgm:prSet phldrT="[Text]" custT="1"/>
      <dgm:spPr/>
      <dgm:t>
        <a:bodyPr/>
        <a:lstStyle/>
        <a:p>
          <a:r>
            <a:rPr lang="en-US" sz="1600" b="1" i="0" smtClean="0">
              <a:latin typeface="Century Gothic"/>
              <a:cs typeface="Century Gothic"/>
            </a:rPr>
            <a:t>GOOGLE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AE060484-87F6-004F-91DB-0DC5CD3A5C3F}" type="parTrans" cxnId="{7F7469F7-CB06-CC4D-B28C-9DA3DA5E5637}">
      <dgm:prSet/>
      <dgm:spPr/>
      <dgm:t>
        <a:bodyPr/>
        <a:lstStyle/>
        <a:p>
          <a:endParaRPr lang="en-US"/>
        </a:p>
      </dgm:t>
    </dgm:pt>
    <dgm:pt modelId="{314D9F84-6AFC-8C43-86EC-F6FE523EBD5D}" type="sibTrans" cxnId="{7F7469F7-CB06-CC4D-B28C-9DA3DA5E5637}">
      <dgm:prSet/>
      <dgm:spPr/>
      <dgm:t>
        <a:bodyPr/>
        <a:lstStyle/>
        <a:p>
          <a:endParaRPr lang="en-US"/>
        </a:p>
      </dgm:t>
    </dgm:pt>
    <dgm:pt modelId="{125DB62A-5FDA-DC42-B338-6FF72E9668E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OPEN</a:t>
          </a:r>
          <a:r>
            <a:rPr lang="en-US" sz="1600" b="1" i="0" baseline="0" dirty="0" smtClean="0">
              <a:latin typeface="Century Gothic"/>
              <a:cs typeface="Century Gothic"/>
            </a:rPr>
            <a:t> </a:t>
          </a:r>
          <a:r>
            <a:rPr lang="en-US" sz="1600" b="1" i="0" baseline="0" dirty="0" smtClean="0">
              <a:latin typeface="Century Gothic"/>
              <a:cs typeface="Century Gothic"/>
            </a:rPr>
            <a:t>SOURCE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A649F169-3110-9246-A380-BE599F4DA3E7}" type="parTrans" cxnId="{322265D2-E1FE-904A-B2B1-0BA6EBF8F8EC}">
      <dgm:prSet/>
      <dgm:spPr/>
      <dgm:t>
        <a:bodyPr/>
        <a:lstStyle/>
        <a:p>
          <a:endParaRPr lang="en-US"/>
        </a:p>
      </dgm:t>
    </dgm:pt>
    <dgm:pt modelId="{4C0C132A-927F-5647-B357-C9186C930154}" type="sibTrans" cxnId="{322265D2-E1FE-904A-B2B1-0BA6EBF8F8EC}">
      <dgm:prSet/>
      <dgm:spPr/>
      <dgm:t>
        <a:bodyPr/>
        <a:lstStyle/>
        <a:p>
          <a:endParaRPr lang="en-US"/>
        </a:p>
      </dgm:t>
    </dgm:pt>
    <dgm:pt modelId="{5A753A9D-E6F0-4840-AEEF-A937B070B157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MICROSOFT</a:t>
          </a:r>
          <a:endParaRPr lang="en-US" sz="1600" b="1" i="0" dirty="0">
            <a:latin typeface="Century Gothic"/>
            <a:cs typeface="Century Gothic"/>
          </a:endParaRPr>
        </a:p>
      </dgm:t>
    </dgm:pt>
    <dgm:pt modelId="{2B5DDEFD-0E59-0547-A5B8-EE8662CBC0E8}" type="parTrans" cxnId="{E21DCB78-A21A-E54B-8C98-31E9462ECE2A}">
      <dgm:prSet/>
      <dgm:spPr/>
      <dgm:t>
        <a:bodyPr/>
        <a:lstStyle/>
        <a:p>
          <a:endParaRPr lang="en-US"/>
        </a:p>
      </dgm:t>
    </dgm:pt>
    <dgm:pt modelId="{74AB6C2F-FDBC-2043-8D23-B0FEB64CCC83}" type="sibTrans" cxnId="{E21DCB78-A21A-E54B-8C98-31E9462ECE2A}">
      <dgm:prSet/>
      <dgm:spPr/>
      <dgm:t>
        <a:bodyPr/>
        <a:lstStyle/>
        <a:p>
          <a:endParaRPr lang="en-US"/>
        </a:p>
      </dgm:t>
    </dgm:pt>
    <dgm:pt modelId="{781EA341-2006-E74D-BF2A-2D394461904E}">
      <dgm:prSet phldrT="[Text]" custT="1"/>
      <dgm:spPr/>
      <dgm:t>
        <a:bodyPr/>
        <a:lstStyle/>
        <a:p>
          <a:r>
            <a:rPr lang="en-US" sz="1600" b="1" i="0" dirty="0" smtClean="0">
              <a:latin typeface="Century Gothic"/>
              <a:cs typeface="Century Gothic"/>
            </a:rPr>
            <a:t>US GOV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88F3D83D-51D6-DB4C-B180-E8372F15B505}" type="sibTrans" cxnId="{A1B5B53A-E217-8043-902A-6CA509AD7715}">
      <dgm:prSet/>
      <dgm:spPr/>
      <dgm:t>
        <a:bodyPr/>
        <a:lstStyle/>
        <a:p>
          <a:endParaRPr lang="en-US"/>
        </a:p>
      </dgm:t>
    </dgm:pt>
    <dgm:pt modelId="{11A53E7C-8C38-0A40-AC70-677D49682455}" type="parTrans" cxnId="{A1B5B53A-E217-8043-902A-6CA509AD7715}">
      <dgm:prSet/>
      <dgm:spPr/>
      <dgm:t>
        <a:bodyPr/>
        <a:lstStyle/>
        <a:p>
          <a:endParaRPr lang="en-US"/>
        </a:p>
      </dgm:t>
    </dgm:pt>
    <dgm:pt modelId="{0AF60C9B-A94A-4144-843C-C2F73F7B5C7A}">
      <dgm:prSet phldrT="[Text]" custT="1"/>
      <dgm:spPr/>
      <dgm:t>
        <a:bodyPr/>
        <a:lstStyle/>
        <a:p>
          <a:r>
            <a:rPr lang="en-US" sz="1400" b="1" i="0" dirty="0" smtClean="0">
              <a:latin typeface="Century Gothic"/>
              <a:cs typeface="Century Gothic"/>
            </a:rPr>
            <a:t>APPLE</a:t>
          </a:r>
          <a:endParaRPr lang="en-US" sz="1400" b="1" i="0" dirty="0">
            <a:latin typeface="Century Gothic"/>
            <a:cs typeface="Century Gothic"/>
          </a:endParaRPr>
        </a:p>
      </dgm:t>
    </dgm:pt>
    <dgm:pt modelId="{72E43502-1178-B144-8EC5-67453CC8B38D}" type="sibTrans" cxnId="{87AAEFE9-06ED-CB42-875E-4BBD518F97F0}">
      <dgm:prSet/>
      <dgm:spPr/>
      <dgm:t>
        <a:bodyPr/>
        <a:lstStyle/>
        <a:p>
          <a:endParaRPr lang="en-US"/>
        </a:p>
      </dgm:t>
    </dgm:pt>
    <dgm:pt modelId="{E272D8AD-0DD0-8744-98DF-93CDB9879873}" type="parTrans" cxnId="{87AAEFE9-06ED-CB42-875E-4BBD518F97F0}">
      <dgm:prSet/>
      <dgm:spPr/>
      <dgm:t>
        <a:bodyPr/>
        <a:lstStyle/>
        <a:p>
          <a:endParaRPr lang="en-US"/>
        </a:p>
      </dgm:t>
    </dgm:pt>
    <dgm:pt modelId="{5092B07D-76D1-774C-B836-95C89E3ECD7A}" type="pres">
      <dgm:prSet presAssocID="{985F7420-B8A1-394E-ADFF-C5F571BF137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D67D44-3831-0443-B411-CE341A27AD75}" type="pres">
      <dgm:prSet presAssocID="{FEEA6C59-2EEC-5741-B0DD-12F81CC0BE04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FA7A1-A895-1A4D-98BD-C8629F5BAB26}" type="pres">
      <dgm:prSet presAssocID="{314D9F84-6AFC-8C43-86EC-F6FE523EBD5D}" presName="space" presStyleCnt="0"/>
      <dgm:spPr/>
      <dgm:t>
        <a:bodyPr/>
        <a:lstStyle/>
        <a:p>
          <a:endParaRPr lang="en-US"/>
        </a:p>
      </dgm:t>
    </dgm:pt>
    <dgm:pt modelId="{B2AB4751-53EE-2744-8812-19F3B828BB40}" type="pres">
      <dgm:prSet presAssocID="{5A753A9D-E6F0-4840-AEEF-A937B070B157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A7842-FB58-C444-8917-5D08632E1C1B}" type="pres">
      <dgm:prSet presAssocID="{74AB6C2F-FDBC-2043-8D23-B0FEB64CCC83}" presName="space" presStyleCnt="0"/>
      <dgm:spPr/>
      <dgm:t>
        <a:bodyPr/>
        <a:lstStyle/>
        <a:p>
          <a:endParaRPr lang="en-US"/>
        </a:p>
      </dgm:t>
    </dgm:pt>
    <dgm:pt modelId="{2F9AC780-DD9E-A94C-AC18-575A144D8D8A}" type="pres">
      <dgm:prSet presAssocID="{0AF60C9B-A94A-4144-843C-C2F73F7B5C7A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5F8BA-A620-5C41-B9C1-38059E5B13B2}" type="pres">
      <dgm:prSet presAssocID="{72E43502-1178-B144-8EC5-67453CC8B38D}" presName="space" presStyleCnt="0"/>
      <dgm:spPr/>
      <dgm:t>
        <a:bodyPr/>
        <a:lstStyle/>
        <a:p>
          <a:endParaRPr lang="en-US"/>
        </a:p>
      </dgm:t>
    </dgm:pt>
    <dgm:pt modelId="{27E3BD18-AF27-5B48-ADC7-6AB25773BFAB}" type="pres">
      <dgm:prSet presAssocID="{781EA341-2006-E74D-BF2A-2D394461904E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74713-1437-D047-A06A-882B15AC2805}" type="pres">
      <dgm:prSet presAssocID="{88F3D83D-51D6-DB4C-B180-E8372F15B505}" presName="space" presStyleCnt="0"/>
      <dgm:spPr/>
      <dgm:t>
        <a:bodyPr/>
        <a:lstStyle/>
        <a:p>
          <a:endParaRPr lang="en-US"/>
        </a:p>
      </dgm:t>
    </dgm:pt>
    <dgm:pt modelId="{A71FDE6D-F4EE-4544-BBAE-7C0B8121BC49}" type="pres">
      <dgm:prSet presAssocID="{125DB62A-5FDA-DC42-B338-6FF72E9668EE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1DCB78-A21A-E54B-8C98-31E9462ECE2A}" srcId="{985F7420-B8A1-394E-ADFF-C5F571BF137C}" destId="{5A753A9D-E6F0-4840-AEEF-A937B070B157}" srcOrd="1" destOrd="0" parTransId="{2B5DDEFD-0E59-0547-A5B8-EE8662CBC0E8}" sibTransId="{74AB6C2F-FDBC-2043-8D23-B0FEB64CCC83}"/>
    <dgm:cxn modelId="{87AAEFE9-06ED-CB42-875E-4BBD518F97F0}" srcId="{985F7420-B8A1-394E-ADFF-C5F571BF137C}" destId="{0AF60C9B-A94A-4144-843C-C2F73F7B5C7A}" srcOrd="2" destOrd="0" parTransId="{E272D8AD-0DD0-8744-98DF-93CDB9879873}" sibTransId="{72E43502-1178-B144-8EC5-67453CC8B38D}"/>
    <dgm:cxn modelId="{7F7469F7-CB06-CC4D-B28C-9DA3DA5E5637}" srcId="{985F7420-B8A1-394E-ADFF-C5F571BF137C}" destId="{FEEA6C59-2EEC-5741-B0DD-12F81CC0BE04}" srcOrd="0" destOrd="0" parTransId="{AE060484-87F6-004F-91DB-0DC5CD3A5C3F}" sibTransId="{314D9F84-6AFC-8C43-86EC-F6FE523EBD5D}"/>
    <dgm:cxn modelId="{322265D2-E1FE-904A-B2B1-0BA6EBF8F8EC}" srcId="{985F7420-B8A1-394E-ADFF-C5F571BF137C}" destId="{125DB62A-5FDA-DC42-B338-6FF72E9668EE}" srcOrd="4" destOrd="0" parTransId="{A649F169-3110-9246-A380-BE599F4DA3E7}" sibTransId="{4C0C132A-927F-5647-B357-C9186C930154}"/>
    <dgm:cxn modelId="{66A65F58-CD95-4F44-9FC6-14E0711AC050}" type="presOf" srcId="{0AF60C9B-A94A-4144-843C-C2F73F7B5C7A}" destId="{2F9AC780-DD9E-A94C-AC18-575A144D8D8A}" srcOrd="0" destOrd="0" presId="urn:microsoft.com/office/officeart/2005/8/layout/venn3"/>
    <dgm:cxn modelId="{CBA4394C-E2CE-7240-92D5-402466D8149A}" type="presOf" srcId="{FEEA6C59-2EEC-5741-B0DD-12F81CC0BE04}" destId="{63D67D44-3831-0443-B411-CE341A27AD75}" srcOrd="0" destOrd="0" presId="urn:microsoft.com/office/officeart/2005/8/layout/venn3"/>
    <dgm:cxn modelId="{C5B3DB2A-F77A-FB42-83D3-C99E95A44680}" type="presOf" srcId="{781EA341-2006-E74D-BF2A-2D394461904E}" destId="{27E3BD18-AF27-5B48-ADC7-6AB25773BFAB}" srcOrd="0" destOrd="0" presId="urn:microsoft.com/office/officeart/2005/8/layout/venn3"/>
    <dgm:cxn modelId="{A1B5B53A-E217-8043-902A-6CA509AD7715}" srcId="{985F7420-B8A1-394E-ADFF-C5F571BF137C}" destId="{781EA341-2006-E74D-BF2A-2D394461904E}" srcOrd="3" destOrd="0" parTransId="{11A53E7C-8C38-0A40-AC70-677D49682455}" sibTransId="{88F3D83D-51D6-DB4C-B180-E8372F15B505}"/>
    <dgm:cxn modelId="{19F2D1F9-B6C3-D84C-A639-4BD335A38241}" type="presOf" srcId="{5A753A9D-E6F0-4840-AEEF-A937B070B157}" destId="{B2AB4751-53EE-2744-8812-19F3B828BB40}" srcOrd="0" destOrd="0" presId="urn:microsoft.com/office/officeart/2005/8/layout/venn3"/>
    <dgm:cxn modelId="{60119200-475A-6E48-A5FE-63BF0281E94C}" type="presOf" srcId="{985F7420-B8A1-394E-ADFF-C5F571BF137C}" destId="{5092B07D-76D1-774C-B836-95C89E3ECD7A}" srcOrd="0" destOrd="0" presId="urn:microsoft.com/office/officeart/2005/8/layout/venn3"/>
    <dgm:cxn modelId="{CAD48455-6642-3B44-811B-CB5733AD958B}" type="presOf" srcId="{125DB62A-5FDA-DC42-B338-6FF72E9668EE}" destId="{A71FDE6D-F4EE-4544-BBAE-7C0B8121BC49}" srcOrd="0" destOrd="0" presId="urn:microsoft.com/office/officeart/2005/8/layout/venn3"/>
    <dgm:cxn modelId="{E5D7AFD3-6AF0-EF4A-B59D-126A7621D8AF}" type="presParOf" srcId="{5092B07D-76D1-774C-B836-95C89E3ECD7A}" destId="{63D67D44-3831-0443-B411-CE341A27AD75}" srcOrd="0" destOrd="0" presId="urn:microsoft.com/office/officeart/2005/8/layout/venn3"/>
    <dgm:cxn modelId="{777C6E9E-1766-A948-8E3C-580F6B4B0D0A}" type="presParOf" srcId="{5092B07D-76D1-774C-B836-95C89E3ECD7A}" destId="{6CCFA7A1-A895-1A4D-98BD-C8629F5BAB26}" srcOrd="1" destOrd="0" presId="urn:microsoft.com/office/officeart/2005/8/layout/venn3"/>
    <dgm:cxn modelId="{D796E504-44DA-BE4B-809E-A846D76DEA5B}" type="presParOf" srcId="{5092B07D-76D1-774C-B836-95C89E3ECD7A}" destId="{B2AB4751-53EE-2744-8812-19F3B828BB40}" srcOrd="2" destOrd="0" presId="urn:microsoft.com/office/officeart/2005/8/layout/venn3"/>
    <dgm:cxn modelId="{0619635C-F997-8F46-B6F1-8ECA0D772E26}" type="presParOf" srcId="{5092B07D-76D1-774C-B836-95C89E3ECD7A}" destId="{0B3A7842-FB58-C444-8917-5D08632E1C1B}" srcOrd="3" destOrd="0" presId="urn:microsoft.com/office/officeart/2005/8/layout/venn3"/>
    <dgm:cxn modelId="{1BA619EF-A019-514E-8F95-EC1271B5AE57}" type="presParOf" srcId="{5092B07D-76D1-774C-B836-95C89E3ECD7A}" destId="{2F9AC780-DD9E-A94C-AC18-575A144D8D8A}" srcOrd="4" destOrd="0" presId="urn:microsoft.com/office/officeart/2005/8/layout/venn3"/>
    <dgm:cxn modelId="{75C67639-5E39-BB48-ADAC-E2ECA12B3B07}" type="presParOf" srcId="{5092B07D-76D1-774C-B836-95C89E3ECD7A}" destId="{4DD5F8BA-A620-5C41-B9C1-38059E5B13B2}" srcOrd="5" destOrd="0" presId="urn:microsoft.com/office/officeart/2005/8/layout/venn3"/>
    <dgm:cxn modelId="{8569F5B1-5253-FA42-B1F9-D4070A782CD5}" type="presParOf" srcId="{5092B07D-76D1-774C-B836-95C89E3ECD7A}" destId="{27E3BD18-AF27-5B48-ADC7-6AB25773BFAB}" srcOrd="6" destOrd="0" presId="urn:microsoft.com/office/officeart/2005/8/layout/venn3"/>
    <dgm:cxn modelId="{655D0F05-4C26-3541-940E-8CDC1AC202D1}" type="presParOf" srcId="{5092B07D-76D1-774C-B836-95C89E3ECD7A}" destId="{4FB74713-1437-D047-A06A-882B15AC2805}" srcOrd="7" destOrd="0" presId="urn:microsoft.com/office/officeart/2005/8/layout/venn3"/>
    <dgm:cxn modelId="{E8D45712-318E-044D-AD97-02DF6DC0A5BF}" type="presParOf" srcId="{5092B07D-76D1-774C-B836-95C89E3ECD7A}" destId="{A71FDE6D-F4EE-4544-BBAE-7C0B8121BC49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67D44-3831-0443-B411-CE341A27AD75}">
      <dsp:nvSpPr>
        <dsp:cNvPr id="0" name=""/>
        <dsp:cNvSpPr/>
      </dsp:nvSpPr>
      <dsp:spPr>
        <a:xfrm>
          <a:off x="1033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smtClean="0">
              <a:latin typeface="Century Gothic"/>
              <a:cs typeface="Century Gothic"/>
            </a:rPr>
            <a:t>GOOGLE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296197" y="382421"/>
        <a:ext cx="1425178" cy="1425178"/>
      </dsp:txXfrm>
    </dsp:sp>
    <dsp:sp modelId="{B2AB4751-53EE-2744-8812-19F3B828BB40}">
      <dsp:nvSpPr>
        <dsp:cNvPr id="0" name=""/>
        <dsp:cNvSpPr/>
      </dsp:nvSpPr>
      <dsp:spPr>
        <a:xfrm>
          <a:off x="1613439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MICROSOFT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1908603" y="382421"/>
        <a:ext cx="1425178" cy="1425178"/>
      </dsp:txXfrm>
    </dsp:sp>
    <dsp:sp modelId="{2F9AC780-DD9E-A94C-AC18-575A144D8D8A}">
      <dsp:nvSpPr>
        <dsp:cNvPr id="0" name=""/>
        <dsp:cNvSpPr/>
      </dsp:nvSpPr>
      <dsp:spPr>
        <a:xfrm>
          <a:off x="3225844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17780" rIns="11092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 smtClean="0">
              <a:latin typeface="Century Gothic"/>
              <a:cs typeface="Century Gothic"/>
            </a:rPr>
            <a:t>APPLE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3521008" y="382421"/>
        <a:ext cx="1425178" cy="1425178"/>
      </dsp:txXfrm>
    </dsp:sp>
    <dsp:sp modelId="{27E3BD18-AF27-5B48-ADC7-6AB25773BFAB}">
      <dsp:nvSpPr>
        <dsp:cNvPr id="0" name=""/>
        <dsp:cNvSpPr/>
      </dsp:nvSpPr>
      <dsp:spPr>
        <a:xfrm>
          <a:off x="4838250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US GOV</a:t>
          </a:r>
          <a:endParaRPr lang="en-US" sz="1400" b="1" i="0" kern="1200" dirty="0">
            <a:latin typeface="Century Gothic"/>
            <a:cs typeface="Century Gothic"/>
          </a:endParaRPr>
        </a:p>
      </dsp:txBody>
      <dsp:txXfrm>
        <a:off x="5133414" y="382421"/>
        <a:ext cx="1425178" cy="1425178"/>
      </dsp:txXfrm>
    </dsp:sp>
    <dsp:sp modelId="{A71FDE6D-F4EE-4544-BBAE-7C0B8121BC49}">
      <dsp:nvSpPr>
        <dsp:cNvPr id="0" name=""/>
        <dsp:cNvSpPr/>
      </dsp:nvSpPr>
      <dsp:spPr>
        <a:xfrm>
          <a:off x="6450655" y="87257"/>
          <a:ext cx="2015506" cy="2015506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10920" tIns="20320" rIns="1109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latin typeface="Century Gothic"/>
              <a:cs typeface="Century Gothic"/>
            </a:rPr>
            <a:t>OPEN</a:t>
          </a:r>
          <a:r>
            <a:rPr lang="en-US" sz="1600" b="1" i="0" kern="1200" baseline="0" dirty="0" smtClean="0">
              <a:latin typeface="Century Gothic"/>
              <a:cs typeface="Century Gothic"/>
            </a:rPr>
            <a:t> </a:t>
          </a:r>
          <a:r>
            <a:rPr lang="en-US" sz="1600" b="1" i="0" kern="1200" baseline="0" dirty="0" smtClean="0">
              <a:latin typeface="Century Gothic"/>
              <a:cs typeface="Century Gothic"/>
            </a:rPr>
            <a:t>SOURCE</a:t>
          </a:r>
          <a:endParaRPr lang="en-US" sz="1600" b="1" i="0" kern="1200" dirty="0">
            <a:latin typeface="Century Gothic"/>
            <a:cs typeface="Century Gothic"/>
          </a:endParaRPr>
        </a:p>
      </dsp:txBody>
      <dsp:txXfrm>
        <a:off x="6745819" y="382421"/>
        <a:ext cx="1425178" cy="1425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D568B-1A3E-0E4C-9085-DF497748DDC6}" type="datetimeFigureOut">
              <a:rPr lang="en-US" smtClean="0"/>
              <a:t>6/12/16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7B706-4FF5-2D45-AD41-CD7495327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44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r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749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1279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0816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66887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3289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486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621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871138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8945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906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7283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42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949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341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67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1206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8617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3209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67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2877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9359892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328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s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11_HSB_BusinessWeek_Presentation_Seniors_Brian_Ray_Dev_Schools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5605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976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48206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048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6486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4352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343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15604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58134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2357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750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-11_HSB_BusinessWeek_Presentation_Seniors_Brian_Ray_Dev_Schools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4419600"/>
            <a:ext cx="7315200" cy="685800"/>
          </a:xfrm>
          <a:prstGeom prst="rect">
            <a:avLst/>
          </a:prstGeom>
        </p:spPr>
        <p:txBody>
          <a:bodyPr anchor="b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234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4332292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11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84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7454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3726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069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5480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3137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2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95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73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3600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3202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42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007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81700" cy="5715000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5905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1219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2709046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303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9133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337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957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4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14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14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Schools_blank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15-11_HSB_BusinessWeek_Presentation_Seniors_Brian_Ray_Dev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86195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31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E7381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20224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20224B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20224B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20224B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-11_HSB_BusinessWeek_Presentation_Seniors_Brian_Ray_Dev_Reversed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289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7381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11_HSB_BusinessWeek_Presentation_Seniors_Brian_Ray_Dev_Reversed3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38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47357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Clr>
          <a:srgbClr val="3C24CC"/>
        </a:buClr>
        <a:defRPr sz="5000" b="1">
          <a:solidFill>
            <a:srgbClr val="1343D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36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800" b="1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400" b="1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0224B"/>
        </a:buClr>
        <a:buSzPct val="80000"/>
        <a:buFont typeface="Wingdings" pitchFamily="2" charset="2"/>
        <a:buChar char="Ø"/>
        <a:defRPr sz="2000" b="1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3C24CC"/>
        </a:buClr>
        <a:buSzPct val="80000"/>
        <a:buFont typeface="Wingdings" pitchFamily="2" charset="2"/>
        <a:buChar char="Ø"/>
        <a:defRPr sz="2000" b="1">
          <a:solidFill>
            <a:srgbClr val="1343D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tiff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://adriangritz.github.io/git-real-presentation/" TargetMode="External"/><Relationship Id="rId3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0.xml"/><Relationship Id="rId2" Type="http://schemas.openxmlformats.org/officeDocument/2006/relationships/diagramData" Target="../diagrams/data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24533"/>
            <a:ext cx="32004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47900" y="5414486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Alone we can do so little;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6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FEATURES </a:t>
            </a:r>
            <a:r>
              <a:rPr lang="en-US" sz="1800" i="1" dirty="0" smtClean="0"/>
              <a:t>MODULARITY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Break problems into manageable features</a:t>
            </a:r>
            <a:endParaRPr lang="en-US" dirty="0"/>
          </a:p>
          <a:p>
            <a:r>
              <a:rPr lang="en-US" dirty="0"/>
              <a:t>Easily switch between </a:t>
            </a:r>
            <a:r>
              <a:rPr lang="en-US" dirty="0" smtClean="0"/>
              <a:t>features</a:t>
            </a:r>
            <a:endParaRPr lang="en-US" dirty="0" smtClean="0"/>
          </a:p>
          <a:p>
            <a:r>
              <a:rPr lang="en-US" dirty="0" smtClean="0"/>
              <a:t>Feature </a:t>
            </a:r>
            <a:r>
              <a:rPr lang="en-US" dirty="0"/>
              <a:t>A is no longer </a:t>
            </a:r>
            <a:r>
              <a:rPr lang="en-US" dirty="0" smtClean="0"/>
              <a:t>desired; Delete it</a:t>
            </a:r>
            <a:endParaRPr lang="en-US" dirty="0"/>
          </a:p>
          <a:p>
            <a:r>
              <a:rPr lang="en-US" dirty="0"/>
              <a:t>Feature B is </a:t>
            </a:r>
            <a:r>
              <a:rPr lang="en-US" dirty="0" smtClean="0"/>
              <a:t>impossible; Delete </a:t>
            </a:r>
            <a:r>
              <a:rPr lang="en-US" dirty="0" smtClean="0"/>
              <a:t>it</a:t>
            </a:r>
          </a:p>
          <a:p>
            <a:r>
              <a:rPr lang="en-US" dirty="0" smtClean="0"/>
              <a:t>You totally screwed up feature C; Delete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06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</a:t>
            </a:r>
            <a:r>
              <a:rPr lang="en-US" sz="5400" i="1" dirty="0" smtClean="0"/>
              <a:t>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891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70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Experiments</a:t>
            </a:r>
            <a:r>
              <a:rPr lang="en-US" sz="5400" i="1" dirty="0" smtClean="0"/>
              <a:t> </a:t>
            </a:r>
            <a:r>
              <a:rPr lang="en-US" sz="2000" i="1" dirty="0" smtClean="0"/>
              <a:t>MODULARITY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Test </a:t>
            </a:r>
            <a:r>
              <a:rPr lang="en-US" dirty="0"/>
              <a:t>any idea without fear of jacking up your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Try </a:t>
            </a:r>
            <a:r>
              <a:rPr lang="en-US" dirty="0"/>
              <a:t>multiple </a:t>
            </a:r>
            <a:r>
              <a:rPr lang="en-US" dirty="0" smtClean="0"/>
              <a:t>approaches </a:t>
            </a:r>
            <a:r>
              <a:rPr lang="en-US" dirty="0"/>
              <a:t>to the same problem and keep the </a:t>
            </a:r>
            <a:r>
              <a:rPr lang="en-US" dirty="0" smtClean="0"/>
              <a:t>best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9900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1" y="1828798"/>
            <a:ext cx="4127157" cy="41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2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BUGS </a:t>
            </a:r>
            <a:r>
              <a:rPr lang="en-US" sz="2000" i="1" dirty="0" smtClean="0"/>
              <a:t>MODULARITY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You </a:t>
            </a:r>
            <a:r>
              <a:rPr lang="en-US" dirty="0"/>
              <a:t>can </a:t>
            </a:r>
            <a:r>
              <a:rPr lang="en-US" dirty="0" smtClean="0"/>
              <a:t>squash </a:t>
            </a:r>
            <a:r>
              <a:rPr lang="en-US" dirty="0"/>
              <a:t>a bug </a:t>
            </a:r>
            <a:r>
              <a:rPr lang="en-US" dirty="0" smtClean="0"/>
              <a:t>with multiple </a:t>
            </a:r>
            <a:r>
              <a:rPr lang="en-US" dirty="0"/>
              <a:t>features </a:t>
            </a:r>
            <a:r>
              <a:rPr lang="en-US" dirty="0" smtClean="0"/>
              <a:t>or experiments </a:t>
            </a:r>
            <a:r>
              <a:rPr lang="en-US" dirty="0" smtClean="0"/>
              <a:t>in development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9152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MODULARITY</a:t>
            </a:r>
            <a:r>
              <a:rPr lang="en-US" sz="5400" i="1" dirty="0"/>
              <a:t> </a:t>
            </a:r>
            <a:r>
              <a:rPr lang="en-US" sz="2000" i="1" dirty="0" smtClean="0"/>
              <a:t>IN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71C57"/>
                </a:solidFill>
              </a:rPr>
              <a:t>Eliminates the need for </a:t>
            </a:r>
            <a:r>
              <a:rPr lang="en-US" dirty="0" err="1" smtClean="0">
                <a:solidFill>
                  <a:srgbClr val="071C57"/>
                </a:solidFill>
              </a:rPr>
              <a:t>index.html</a:t>
            </a:r>
            <a:r>
              <a:rPr lang="en-US" dirty="0">
                <a:solidFill>
                  <a:srgbClr val="071C57"/>
                </a:solidFill>
              </a:rPr>
              <a:t>, </a:t>
            </a:r>
            <a:r>
              <a:rPr lang="en-US" dirty="0" smtClean="0">
                <a:solidFill>
                  <a:srgbClr val="071C57"/>
                </a:solidFill>
              </a:rPr>
              <a:t>index2.html</a:t>
            </a:r>
            <a:r>
              <a:rPr lang="en-US" dirty="0">
                <a:solidFill>
                  <a:srgbClr val="071C57"/>
                </a:solidFill>
              </a:rPr>
              <a:t>, </a:t>
            </a:r>
            <a:r>
              <a:rPr lang="en-US" dirty="0" smtClean="0">
                <a:solidFill>
                  <a:srgbClr val="071C57"/>
                </a:solidFill>
              </a:rPr>
              <a:t>index3.html</a:t>
            </a:r>
            <a:endParaRPr lang="en-US" dirty="0" smtClean="0">
              <a:solidFill>
                <a:srgbClr val="071C57"/>
              </a:solidFill>
            </a:endParaRPr>
          </a:p>
          <a:p>
            <a:r>
              <a:rPr lang="en-US" dirty="0" smtClean="0"/>
              <a:t>Makes </a:t>
            </a:r>
            <a:r>
              <a:rPr lang="en-US" dirty="0" smtClean="0"/>
              <a:t>it less likely unfinished work will accidentally </a:t>
            </a:r>
            <a:r>
              <a:rPr lang="en-US" dirty="0" smtClean="0"/>
              <a:t>mix-in </a:t>
            </a:r>
            <a:r>
              <a:rPr lang="en-US" dirty="0" smtClean="0"/>
              <a:t>with production code</a:t>
            </a:r>
          </a:p>
          <a:p>
            <a:r>
              <a:rPr lang="en-US" dirty="0" smtClean="0"/>
              <a:t>Leads to greater productivity and quality</a:t>
            </a:r>
          </a:p>
        </p:txBody>
      </p:sp>
    </p:spTree>
    <p:extLst>
      <p:ext uri="{BB962C8B-B14F-4D97-AF65-F5344CB8AC3E}">
        <p14:creationId xmlns:p14="http://schemas.microsoft.com/office/powerpoint/2010/main" val="1450054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TRAVEL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0" y="1816100"/>
            <a:ext cx="4140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76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TRAVEL</a:t>
            </a:r>
            <a:endParaRPr lang="en-US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7550" y="1943100"/>
            <a:ext cx="7708900" cy="4445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800" b="1">
                <a:solidFill>
                  <a:srgbClr val="FFFFF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400" b="1">
                <a:solidFill>
                  <a:srgbClr val="FF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0224B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FFFFFF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C24CC"/>
              </a:buClr>
              <a:buSzPct val="80000"/>
              <a:buFont typeface="Wingdings" pitchFamily="2" charset="2"/>
              <a:buChar char="Ø"/>
              <a:defRPr sz="2000" b="1">
                <a:solidFill>
                  <a:srgbClr val="1343DD"/>
                </a:solidFill>
                <a:latin typeface="+mn-lt"/>
              </a:defRPr>
            </a:lvl9pPr>
          </a:lstStyle>
          <a:p>
            <a:r>
              <a:rPr lang="en-US" sz="2800" dirty="0" smtClean="0">
                <a:solidFill>
                  <a:srgbClr val="2C305E"/>
                </a:solidFill>
              </a:rPr>
              <a:t>Go back to any point in the history of development and review or restore code</a:t>
            </a:r>
          </a:p>
          <a:p>
            <a:r>
              <a:rPr lang="en-US" sz="2800" dirty="0" smtClean="0">
                <a:solidFill>
                  <a:srgbClr val="2C305E"/>
                </a:solidFill>
              </a:rPr>
              <a:t>Remember </a:t>
            </a:r>
            <a:r>
              <a:rPr lang="en-US" sz="2800" dirty="0">
                <a:solidFill>
                  <a:srgbClr val="2C305E"/>
                </a:solidFill>
              </a:rPr>
              <a:t>what and why you did something in the </a:t>
            </a:r>
            <a:r>
              <a:rPr lang="en-US" sz="2800" dirty="0" smtClean="0">
                <a:solidFill>
                  <a:srgbClr val="2C305E"/>
                </a:solidFill>
              </a:rPr>
              <a:t>past or </a:t>
            </a:r>
            <a:r>
              <a:rPr lang="en-US" sz="2800" dirty="0">
                <a:solidFill>
                  <a:srgbClr val="2C305E"/>
                </a:solidFill>
              </a:rPr>
              <a:t>in the </a:t>
            </a:r>
            <a:r>
              <a:rPr lang="en-US" sz="2800" dirty="0" smtClean="0">
                <a:solidFill>
                  <a:srgbClr val="2C305E"/>
                </a:solidFill>
              </a:rPr>
              <a:t>present</a:t>
            </a:r>
            <a:endParaRPr lang="en-US" sz="2800" dirty="0" smtClean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8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8415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8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 OFFLINE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On </a:t>
            </a:r>
            <a:r>
              <a:rPr lang="en-US" dirty="0"/>
              <a:t>a plane, at the doctor's office, or waiting in the </a:t>
            </a:r>
            <a:r>
              <a:rPr lang="en-US" dirty="0" smtClean="0"/>
              <a:t>car</a:t>
            </a:r>
          </a:p>
          <a:p>
            <a:r>
              <a:rPr lang="en-US" dirty="0"/>
              <a:t>Since </a:t>
            </a:r>
            <a:r>
              <a:rPr lang="en-US" dirty="0" err="1"/>
              <a:t>Git</a:t>
            </a:r>
            <a:r>
              <a:rPr lang="en-US" dirty="0"/>
              <a:t> is distributed you </a:t>
            </a:r>
            <a:r>
              <a:rPr lang="en-US" dirty="0">
                <a:solidFill>
                  <a:srgbClr val="2C305E"/>
                </a:solidFill>
              </a:rPr>
              <a:t>always have a </a:t>
            </a:r>
            <a:r>
              <a:rPr lang="en-US" dirty="0" smtClean="0">
                <a:solidFill>
                  <a:srgbClr val="2C305E"/>
                </a:solidFill>
              </a:rPr>
              <a:t>backup of </a:t>
            </a:r>
            <a:r>
              <a:rPr lang="en-US" dirty="0">
                <a:solidFill>
                  <a:srgbClr val="2C305E"/>
                </a:solidFill>
              </a:rPr>
              <a:t>the entire history of your </a:t>
            </a:r>
            <a:r>
              <a:rPr lang="en-US" dirty="0" smtClean="0">
                <a:solidFill>
                  <a:srgbClr val="2C305E"/>
                </a:solidFill>
              </a:rPr>
              <a:t>project</a:t>
            </a:r>
            <a:endParaRPr lang="en-US" dirty="0">
              <a:solidFill>
                <a:srgbClr val="2C305E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968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TOGETHER</a:t>
            </a:r>
            <a:endParaRPr lang="en-US" sz="1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798510" y="5410887"/>
            <a:ext cx="553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305E"/>
                </a:solidFill>
              </a:rPr>
              <a:t>t</a:t>
            </a:r>
            <a:r>
              <a:rPr lang="en-US" sz="2800" b="1" dirty="0" smtClean="0">
                <a:solidFill>
                  <a:srgbClr val="2C305E"/>
                </a:solidFill>
              </a:rPr>
              <a:t>ogether we can do so much. </a:t>
            </a:r>
          </a:p>
          <a:p>
            <a:pPr algn="ctr"/>
            <a:r>
              <a:rPr lang="en-US" b="1" i="1" dirty="0" smtClean="0">
                <a:solidFill>
                  <a:srgbClr val="2C305E"/>
                </a:solidFill>
              </a:rPr>
              <a:t>– Helen Keller</a:t>
            </a:r>
            <a:endParaRPr lang="en-US" b="1" i="1" dirty="0">
              <a:solidFill>
                <a:srgbClr val="2C30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994" y="1954427"/>
            <a:ext cx="3102232" cy="310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 flipH="1">
            <a:off x="1460247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WHY </a:t>
            </a:r>
            <a:r>
              <a:rPr lang="en-US" sz="4000" dirty="0" smtClean="0"/>
              <a:t>GIT? </a:t>
            </a:r>
            <a:r>
              <a:rPr lang="en-US" sz="2000" i="1" dirty="0" smtClean="0"/>
              <a:t>IN REVIEW</a:t>
            </a:r>
            <a:endParaRPr lang="en-US" sz="2000" i="1" dirty="0"/>
          </a:p>
        </p:txBody>
      </p:sp>
      <p:sp>
        <p:nvSpPr>
          <p:cNvPr id="21" name="Oval 20"/>
          <p:cNvSpPr/>
          <p:nvPr/>
        </p:nvSpPr>
        <p:spPr bwMode="auto">
          <a:xfrm flipH="1">
            <a:off x="2848962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233369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5525174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6808523" y="2097723"/>
            <a:ext cx="998856" cy="998855"/>
          </a:xfrm>
          <a:prstGeom prst="ellipse">
            <a:avLst/>
          </a:prstGeom>
          <a:solidFill>
            <a:srgbClr val="009D45"/>
          </a:solidFill>
          <a:ln w="127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0505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182329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587522" y="2429584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88567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173138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963130" y="3241784"/>
            <a:ext cx="0" cy="403116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50610" y="3807479"/>
            <a:ext cx="20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Multiple People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321708" y="3253746"/>
            <a:ext cx="10102" cy="995563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413884" y="4398732"/>
            <a:ext cx="186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Modularity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745238" y="3241731"/>
            <a:ext cx="13388" cy="14351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45862" y="4813330"/>
            <a:ext cx="18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Time Travel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033288" y="3241731"/>
            <a:ext cx="0" cy="19282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26830" y="5321645"/>
            <a:ext cx="162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Work Offline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333449" y="3210161"/>
            <a:ext cx="0" cy="2339739"/>
          </a:xfrm>
          <a:prstGeom prst="line">
            <a:avLst/>
          </a:prstGeom>
          <a:ln>
            <a:solidFill>
              <a:srgbClr val="00B050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130629" y="5650783"/>
            <a:ext cx="246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D45"/>
                </a:solidFill>
              </a:rPr>
              <a:t>Productivity</a:t>
            </a:r>
          </a:p>
          <a:p>
            <a:pPr algn="ctr"/>
            <a:r>
              <a:rPr lang="en-US" b="1" dirty="0" smtClean="0">
                <a:solidFill>
                  <a:srgbClr val="009D45"/>
                </a:solidFill>
              </a:rPr>
              <a:t>&amp; Quality</a:t>
            </a:r>
            <a:endParaRPr lang="en-US" b="1" dirty="0">
              <a:solidFill>
                <a:srgbClr val="009D45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407147" y="4676862"/>
            <a:ext cx="0" cy="15741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33737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GITHUB?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4" y="1982311"/>
            <a:ext cx="319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Security</a:t>
            </a:r>
            <a:endParaRPr lang="en-US" sz="2400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7" y="1969955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3" y="3163293"/>
            <a:ext cx="30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Hosting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adoption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15168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8186" y="4344275"/>
            <a:ext cx="38182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Web Interface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adoption &amp; collaboration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000" y="4333420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5886" y="1982311"/>
            <a:ext cx="312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Access 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r>
              <a:rPr lang="en-US" sz="1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08699" y="1969954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5886" y="3163293"/>
            <a:ext cx="34439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Communication</a:t>
            </a:r>
          </a:p>
          <a:p>
            <a:r>
              <a:rPr lang="en-US" sz="1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(</a:t>
            </a:r>
            <a:r>
              <a:rPr lang="en-US" sz="1400" b="1" i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r>
              <a:rPr lang="en-US" sz="1400" b="1" kern="0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)</a:t>
            </a:r>
            <a:endParaRPr lang="en-US" sz="1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08699" y="3151687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1198" y="4344275"/>
            <a:ext cx="275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Collaboration</a:t>
            </a:r>
            <a:endParaRPr lang="en-US" sz="2400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708699" y="4333420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04823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SECURITY </a:t>
            </a:r>
            <a:r>
              <a:rPr lang="en-US" sz="1800" i="1" dirty="0" smtClean="0"/>
              <a:t>FEATURE</a:t>
            </a:r>
            <a:endParaRPr lang="en-US" sz="1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1701800"/>
            <a:ext cx="50038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8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SHIB, AD, 2FA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39" y="2857500"/>
            <a:ext cx="4590522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6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SHIB, AD, 2FA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Authorization </a:t>
            </a:r>
            <a:r>
              <a:rPr lang="en-US" dirty="0" smtClean="0"/>
              <a:t>for </a:t>
            </a:r>
            <a:r>
              <a:rPr lang="en-US" dirty="0" err="1" smtClean="0"/>
              <a:t>Github</a:t>
            </a:r>
            <a:r>
              <a:rPr lang="en-US" dirty="0" smtClean="0"/>
              <a:t> Enterprise is </a:t>
            </a:r>
            <a:r>
              <a:rPr lang="en-US" dirty="0" smtClean="0"/>
              <a:t>SAML/Shibboleth </a:t>
            </a:r>
            <a:r>
              <a:rPr lang="en-US" dirty="0" smtClean="0"/>
              <a:t>or Active </a:t>
            </a:r>
            <a:r>
              <a:rPr lang="en-US" dirty="0" smtClean="0"/>
              <a:t>Directory</a:t>
            </a:r>
          </a:p>
          <a:p>
            <a:r>
              <a:rPr lang="en-US" dirty="0" smtClean="0"/>
              <a:t>Login for </a:t>
            </a:r>
            <a:r>
              <a:rPr lang="en-US" dirty="0" err="1" smtClean="0"/>
              <a:t>Github</a:t>
            </a:r>
            <a:r>
              <a:rPr lang="en-US" dirty="0" smtClean="0"/>
              <a:t> off </a:t>
            </a:r>
            <a:r>
              <a:rPr lang="en-US" dirty="0" err="1" smtClean="0"/>
              <a:t>prem</a:t>
            </a:r>
            <a:r>
              <a:rPr lang="en-US" dirty="0" smtClean="0"/>
              <a:t> can use 2FA</a:t>
            </a:r>
          </a:p>
          <a:p>
            <a:r>
              <a:rPr lang="en-US" dirty="0" smtClean="0"/>
              <a:t>If you are currently using </a:t>
            </a:r>
            <a:r>
              <a:rPr lang="en-US" dirty="0" err="1" smtClean="0"/>
              <a:t>Github</a:t>
            </a:r>
            <a:r>
              <a:rPr lang="en-US" dirty="0" smtClean="0"/>
              <a:t> particularly with Facebook or Gmail credentials then you may want to turn on 2FA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1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SERVERS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23" y="2654299"/>
            <a:ext cx="3115954" cy="210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05" y="2180967"/>
            <a:ext cx="3774989" cy="37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83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SERVERS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/>
              <a:t>is stored on </a:t>
            </a:r>
            <a:r>
              <a:rPr lang="en-US" dirty="0" smtClean="0"/>
              <a:t>UF machines</a:t>
            </a:r>
          </a:p>
          <a:p>
            <a:r>
              <a:rPr lang="en-US" dirty="0" smtClean="0"/>
              <a:t>Can use private IP’s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28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AUDITABLE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50" y="1905000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8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AUDITABLE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If all code is in one place then it is auditable by people and b</a:t>
            </a:r>
            <a:r>
              <a:rPr lang="en-US" dirty="0" smtClean="0"/>
              <a:t>y </a:t>
            </a:r>
            <a:r>
              <a:rPr lang="en-US" dirty="0" smtClean="0"/>
              <a:t>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47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PRIVATE DATA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92100" y="3935802"/>
            <a:ext cx="5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C305E"/>
                </a:solidFill>
              </a:rPr>
              <a:t>123456</a:t>
            </a:r>
            <a:endParaRPr lang="en-US" sz="3600" b="1" dirty="0">
              <a:solidFill>
                <a:srgbClr val="2C30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2332" y="393580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C305E"/>
                </a:solidFill>
              </a:rPr>
              <a:t>PASSWORD</a:t>
            </a:r>
            <a:endParaRPr lang="en-US" sz="36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955576"/>
            <a:ext cx="2387600" cy="62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65" y="2842267"/>
            <a:ext cx="3846735" cy="85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7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950430"/>
            <a:ext cx="4927600" cy="492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GITHUB IS COLLABORATION &amp; COMMUNITY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521457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CONTRIBUTE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1108" y="5328847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SHARE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11806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2" name="Rectangle 1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HELP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02155" y="5327299"/>
            <a:ext cx="2014153" cy="735225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189" y="2202202"/>
              <a:ext cx="3632887" cy="533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GET HELP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48800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PRIVATE DATA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Ensure p</a:t>
            </a:r>
            <a:r>
              <a:rPr lang="en-US" dirty="0" smtClean="0"/>
              <a:t>asswords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/>
              <a:t>other sensitive data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/>
              <a:t>not </a:t>
            </a:r>
            <a:r>
              <a:rPr lang="en-US" dirty="0" smtClean="0"/>
              <a:t>hosted all over the </a:t>
            </a:r>
            <a:r>
              <a:rPr lang="en-US" dirty="0" smtClean="0"/>
              <a:t>place</a:t>
            </a:r>
          </a:p>
          <a:p>
            <a:r>
              <a:rPr lang="en-US" dirty="0" smtClean="0"/>
              <a:t>Within an organization or </a:t>
            </a:r>
            <a:r>
              <a:rPr lang="en-US" dirty="0" err="1" smtClean="0"/>
              <a:t>Github</a:t>
            </a:r>
            <a:r>
              <a:rPr lang="en-US" dirty="0" smtClean="0"/>
              <a:t> Enterprise you can make most of your projects public since only other UFIT </a:t>
            </a:r>
            <a:r>
              <a:rPr lang="en-US" dirty="0"/>
              <a:t>citizens can see </a:t>
            </a:r>
            <a:r>
              <a:rPr lang="en-US" dirty="0" smtClean="0"/>
              <a:t>the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61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AFRAID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88520234"/>
              </p:ext>
            </p:extLst>
          </p:nvPr>
        </p:nvGraphicFramePr>
        <p:xfrm>
          <a:off x="1432182" y="1600200"/>
          <a:ext cx="6279635" cy="4186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2601" y="5476270"/>
            <a:ext cx="8478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No means not comfortable </a:t>
            </a:r>
            <a:r>
              <a:rPr lang="en-US" sz="2800" b="1" smtClean="0">
                <a:solidFill>
                  <a:srgbClr val="2C305E"/>
                </a:solidFill>
              </a:rPr>
              <a:t>hosting </a:t>
            </a:r>
          </a:p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code on </a:t>
            </a:r>
            <a:r>
              <a:rPr lang="en-US" sz="2800" b="1" dirty="0" err="1" smtClean="0">
                <a:solidFill>
                  <a:srgbClr val="2C305E"/>
                </a:solidFill>
              </a:rPr>
              <a:t>Github</a:t>
            </a:r>
            <a:r>
              <a:rPr lang="en-US" sz="2800" b="1" dirty="0" smtClean="0">
                <a:solidFill>
                  <a:srgbClr val="2C305E"/>
                </a:solidFill>
              </a:rPr>
              <a:t>.</a:t>
            </a:r>
            <a:endParaRPr lang="en-US" sz="2800" b="1" dirty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AFRAID </a:t>
            </a:r>
            <a:r>
              <a:rPr lang="en-US" sz="2000" i="1" dirty="0" smtClean="0"/>
              <a:t>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Many people </a:t>
            </a:r>
            <a:r>
              <a:rPr lang="en-US" dirty="0"/>
              <a:t>need the features of </a:t>
            </a:r>
            <a:r>
              <a:rPr lang="en-US" dirty="0" err="1"/>
              <a:t>Github</a:t>
            </a:r>
            <a:r>
              <a:rPr lang="en-US" dirty="0"/>
              <a:t> but are </a:t>
            </a:r>
            <a:r>
              <a:rPr lang="en-US" dirty="0" smtClean="0"/>
              <a:t>uncomfortable </a:t>
            </a:r>
            <a:r>
              <a:rPr lang="en-US" dirty="0" smtClean="0"/>
              <a:t>hosting code on </a:t>
            </a:r>
            <a:r>
              <a:rPr lang="en-US" dirty="0"/>
              <a:t>non UF </a:t>
            </a:r>
            <a:r>
              <a:rPr lang="en-US" dirty="0" smtClean="0"/>
              <a:t>servers</a:t>
            </a:r>
          </a:p>
          <a:p>
            <a:r>
              <a:rPr lang="en-US" dirty="0" smtClean="0"/>
              <a:t>This kills collaboration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26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HOSTING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1365421"/>
            <a:ext cx="47815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77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HOSTING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Lowers barriers to entry skill </a:t>
            </a:r>
            <a:r>
              <a:rPr lang="en-US" dirty="0" smtClean="0"/>
              <a:t>wise</a:t>
            </a:r>
          </a:p>
          <a:p>
            <a:r>
              <a:rPr lang="en-US" dirty="0" smtClean="0"/>
              <a:t>Makes adoption more likely</a:t>
            </a:r>
            <a:endParaRPr lang="en-US" dirty="0" smtClean="0"/>
          </a:p>
          <a:p>
            <a:r>
              <a:rPr lang="en-US" dirty="0" smtClean="0"/>
              <a:t>If its too difficult people won’t use 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890221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54" y="1721831"/>
            <a:ext cx="4374292" cy="43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11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Lowers barriers to collaboration</a:t>
            </a:r>
          </a:p>
          <a:p>
            <a:r>
              <a:rPr lang="en-US" dirty="0" smtClean="0"/>
              <a:t>If </a:t>
            </a:r>
            <a:r>
              <a:rPr lang="en-US" dirty="0" smtClean="0"/>
              <a:t>its too difficult </a:t>
            </a:r>
            <a:r>
              <a:rPr lang="en-US" dirty="0" smtClean="0">
                <a:sym typeface="Wingdings"/>
              </a:rPr>
              <a:t>people </a:t>
            </a:r>
            <a:r>
              <a:rPr lang="en-US" dirty="0" smtClean="0">
                <a:sym typeface="Wingdings"/>
              </a:rPr>
              <a:t>won’t </a:t>
            </a:r>
            <a:r>
              <a:rPr lang="en-US" dirty="0" smtClean="0">
                <a:sym typeface="Wingdings"/>
              </a:rPr>
              <a:t>collaborate</a:t>
            </a:r>
          </a:p>
        </p:txBody>
      </p:sp>
    </p:spTree>
    <p:extLst>
      <p:ext uri="{BB962C8B-B14F-4D97-AF65-F5344CB8AC3E}">
        <p14:creationId xmlns:p14="http://schemas.microsoft.com/office/powerpoint/2010/main" val="1286603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50" y="1270000"/>
            <a:ext cx="44323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95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INTERFACE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View your code from </a:t>
            </a:r>
            <a:r>
              <a:rPr lang="en-US" dirty="0"/>
              <a:t>any </a:t>
            </a:r>
            <a:r>
              <a:rPr lang="en-US" dirty="0" smtClean="0"/>
              <a:t>device/location</a:t>
            </a:r>
          </a:p>
          <a:p>
            <a:r>
              <a:rPr lang="en-US" dirty="0"/>
              <a:t>Every </a:t>
            </a:r>
            <a:r>
              <a:rPr lang="en-US" dirty="0" smtClean="0"/>
              <a:t>line is a reference for </a:t>
            </a:r>
            <a:r>
              <a:rPr lang="en-US" dirty="0"/>
              <a:t>a future </a:t>
            </a:r>
            <a:r>
              <a:rPr lang="en-US" dirty="0" smtClean="0"/>
              <a:t>need</a:t>
            </a:r>
            <a:endParaRPr lang="en-US" dirty="0" smtClean="0"/>
          </a:p>
          <a:p>
            <a:r>
              <a:rPr lang="en-US" dirty="0" smtClean="0"/>
              <a:t>Total transparency</a:t>
            </a:r>
          </a:p>
          <a:p>
            <a:r>
              <a:rPr lang="en-US" dirty="0" smtClean="0"/>
              <a:t>See the history of everything</a:t>
            </a:r>
          </a:p>
          <a:p>
            <a:r>
              <a:rPr lang="en-US" dirty="0"/>
              <a:t>Crazy good collaboration tools</a:t>
            </a:r>
          </a:p>
          <a:p>
            <a:r>
              <a:rPr lang="en-US" dirty="0"/>
              <a:t>Crazy good communication </a:t>
            </a:r>
            <a:r>
              <a:rPr lang="en-US" dirty="0" smtClean="0"/>
              <a:t>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13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0700"/>
            <a:ext cx="83820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COMMUNICATION</a:t>
            </a:r>
            <a:r>
              <a:rPr lang="en-US" dirty="0"/>
              <a:t> </a:t>
            </a:r>
            <a:r>
              <a:rPr lang="en-US" sz="2200" i="1" dirty="0" smtClean="0"/>
              <a:t>FEATURE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68" y="1393910"/>
            <a:ext cx="5142814" cy="51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450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 bwMode="auto">
          <a:xfrm flipH="1">
            <a:off x="2057147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i="1" dirty="0"/>
              <a:t>BEFORE </a:t>
            </a:r>
            <a:r>
              <a:rPr lang="en-US" sz="1800" i="1" dirty="0" smtClean="0"/>
              <a:t>GITHUB  </a:t>
            </a:r>
            <a:r>
              <a:rPr lang="en-US" sz="4000" dirty="0" smtClean="0"/>
              <a:t>WHY GIT? </a:t>
            </a:r>
            <a:endParaRPr lang="en-US" sz="1800" i="1" dirty="0"/>
          </a:p>
        </p:txBody>
      </p:sp>
      <p:sp>
        <p:nvSpPr>
          <p:cNvPr id="21" name="Oval 20"/>
          <p:cNvSpPr/>
          <p:nvPr/>
        </p:nvSpPr>
        <p:spPr bwMode="auto">
          <a:xfrm flipH="1">
            <a:off x="3445862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 flipH="1">
            <a:off x="4830269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 flipH="1">
            <a:off x="6122074" y="2097723"/>
            <a:ext cx="998856" cy="998855"/>
          </a:xfrm>
          <a:prstGeom prst="ellipse">
            <a:avLst/>
          </a:prstGeom>
          <a:solidFill>
            <a:schemeClr val="bg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0195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779229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184422" y="2429584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482577" y="2399620"/>
            <a:ext cx="378783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2560030" y="3241784"/>
            <a:ext cx="0" cy="403116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547510" y="3807479"/>
            <a:ext cx="2036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Multiple People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918608" y="3253746"/>
            <a:ext cx="10102" cy="995563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010784" y="4398732"/>
            <a:ext cx="186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Modularity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5342138" y="3241731"/>
            <a:ext cx="13388" cy="14351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442762" y="4813330"/>
            <a:ext cx="186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Time Travel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630188" y="3241731"/>
            <a:ext cx="0" cy="1928231"/>
          </a:xfrm>
          <a:prstGeom prst="line">
            <a:avLst/>
          </a:prstGeom>
          <a:ln>
            <a:solidFill>
              <a:srgbClr val="081D58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23730" y="5321645"/>
            <a:ext cx="162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Work Offline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85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COMMUNICATION</a:t>
            </a:r>
            <a:r>
              <a:rPr lang="en-US"/>
              <a:t> </a:t>
            </a:r>
            <a:r>
              <a:rPr lang="en-US" sz="2200" i="1" smtClean="0"/>
              <a:t>FEATURE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52615" y="1828800"/>
            <a:ext cx="3632887" cy="1062681"/>
            <a:chOff x="803189" y="1940011"/>
            <a:chExt cx="3632887" cy="1062681"/>
          </a:xfrm>
          <a:solidFill>
            <a:srgbClr val="57355C"/>
          </a:solidFill>
        </p:grpSpPr>
        <p:sp>
          <p:nvSpPr>
            <p:cNvPr id="3" name="Rectangle 2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ISSUES &amp; LABELS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21426" y="1828800"/>
            <a:ext cx="3632887" cy="1062681"/>
            <a:chOff x="803189" y="1940011"/>
            <a:chExt cx="3632887" cy="1062681"/>
          </a:xfrm>
          <a:solidFill>
            <a:srgbClr val="009D4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CODE REVIEW</a:t>
              </a:r>
              <a:endParaRPr lang="en-US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2615" y="3027404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MILESTONES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21425" y="3027404"/>
            <a:ext cx="3632887" cy="1062681"/>
            <a:chOff x="803189" y="1940011"/>
            <a:chExt cx="3632887" cy="1062681"/>
          </a:xfrm>
          <a:solidFill>
            <a:srgbClr val="F47B4A"/>
          </a:solidFill>
        </p:grpSpPr>
        <p:sp>
          <p:nvSpPr>
            <p:cNvPr id="31" name="Rectangle 3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COMMENT &amp; DISCUSS</a:t>
              </a:r>
              <a:endParaRPr lang="en-US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21425" y="4226008"/>
            <a:ext cx="3632887" cy="1062681"/>
            <a:chOff x="803189" y="1940011"/>
            <a:chExt cx="3632887" cy="1062681"/>
          </a:xfrm>
          <a:solidFill>
            <a:srgbClr val="D33021">
              <a:alpha val="90000"/>
            </a:srgbClr>
          </a:solidFill>
        </p:grpSpPr>
        <p:sp>
          <p:nvSpPr>
            <p:cNvPr id="34" name="Rectangle 33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WIKI</a:t>
              </a:r>
              <a:endParaRPr lang="en-US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52615" y="4226008"/>
            <a:ext cx="3632887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37" name="Rectangle 3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MARKDOWN</a:t>
              </a:r>
              <a:endParaRPr lang="en-US" b="1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22522" y="5622321"/>
            <a:ext cx="7098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71C57"/>
                </a:solidFill>
              </a:rPr>
              <a:t>All project communication </a:t>
            </a:r>
            <a:r>
              <a:rPr lang="en-US" sz="2800" b="1" dirty="0" smtClean="0">
                <a:solidFill>
                  <a:srgbClr val="071C57"/>
                </a:solidFill>
              </a:rPr>
              <a:t>in one place!</a:t>
            </a:r>
            <a:endParaRPr lang="en-US" sz="2800" b="1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0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</a:t>
            </a:r>
            <a:r>
              <a:rPr lang="en-US" sz="2000" i="1" dirty="0" smtClean="0"/>
              <a:t>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</a:t>
            </a:r>
            <a:r>
              <a:rPr lang="en-US" b="1" dirty="0" smtClean="0">
                <a:solidFill>
                  <a:srgbClr val="2C305E"/>
                </a:solidFill>
              </a:rPr>
              <a:t>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85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582929" y="2511531"/>
            <a:ext cx="1978142" cy="1978142"/>
            <a:chOff x="3982221" y="2921587"/>
            <a:chExt cx="937891" cy="937891"/>
          </a:xfrm>
          <a:solidFill>
            <a:srgbClr val="8F949A"/>
          </a:solidFill>
        </p:grpSpPr>
        <p:sp>
          <p:nvSpPr>
            <p:cNvPr id="8" name="Oval 7"/>
            <p:cNvSpPr/>
            <p:nvPr/>
          </p:nvSpPr>
          <p:spPr bwMode="auto">
            <a:xfrm>
              <a:off x="3982221" y="2921587"/>
              <a:ext cx="937891" cy="93789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380" y="3123686"/>
              <a:ext cx="460288" cy="61371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4065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FORK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You take a project you don’t have write access to and make a copy of it under your own account so you can modify it</a:t>
            </a:r>
          </a:p>
          <a:p>
            <a:r>
              <a:rPr lang="en-US" dirty="0" smtClean="0"/>
              <a:t>Fork a project </a:t>
            </a:r>
            <a:r>
              <a:rPr lang="en-US" dirty="0" smtClean="0"/>
              <a:t>to </a:t>
            </a:r>
            <a:r>
              <a:rPr lang="en-US" dirty="0" smtClean="0"/>
              <a:t>work on features or bugs</a:t>
            </a:r>
          </a:p>
          <a:p>
            <a:r>
              <a:rPr lang="en-US" dirty="0" smtClean="0"/>
              <a:t>Fork a project to get a head start on your own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84025" y="2539628"/>
            <a:ext cx="1972507" cy="1972507"/>
            <a:chOff x="1943359" y="2909231"/>
            <a:chExt cx="937891" cy="937891"/>
          </a:xfrm>
        </p:grpSpPr>
        <p:sp>
          <p:nvSpPr>
            <p:cNvPr id="8" name="Oval 7"/>
            <p:cNvSpPr/>
            <p:nvPr/>
          </p:nvSpPr>
          <p:spPr bwMode="auto">
            <a:xfrm>
              <a:off x="1943359" y="2909231"/>
              <a:ext cx="937891" cy="937891"/>
            </a:xfrm>
            <a:prstGeom prst="ellipse">
              <a:avLst/>
            </a:prstGeom>
            <a:solidFill>
              <a:srgbClr val="6A9AC5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048" y="3015318"/>
              <a:ext cx="451518" cy="72242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4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parallel copy/snapshot of your project</a:t>
            </a:r>
          </a:p>
          <a:p>
            <a:r>
              <a:rPr lang="en-US" dirty="0" smtClean="0"/>
              <a:t>This is where you develop a feature</a:t>
            </a:r>
          </a:p>
          <a:p>
            <a:r>
              <a:rPr lang="en-US" dirty="0" smtClean="0"/>
              <a:t>This is where you squash a bug</a:t>
            </a:r>
          </a:p>
          <a:p>
            <a:r>
              <a:rPr lang="en-US" dirty="0" smtClean="0"/>
              <a:t>This is where you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4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72" y="2852684"/>
            <a:ext cx="1133856" cy="129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4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COMMIT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batch of code changes to one or more files with a message describing the changes made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48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REQUEST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584025" y="2526081"/>
            <a:ext cx="1975949" cy="1975949"/>
            <a:chOff x="4065463" y="2909231"/>
            <a:chExt cx="937891" cy="937891"/>
          </a:xfrm>
        </p:grpSpPr>
        <p:sp>
          <p:nvSpPr>
            <p:cNvPr id="4" name="Oval 3"/>
            <p:cNvSpPr/>
            <p:nvPr/>
          </p:nvSpPr>
          <p:spPr bwMode="auto">
            <a:xfrm>
              <a:off x="4065463" y="2909231"/>
              <a:ext cx="937891" cy="937891"/>
            </a:xfrm>
            <a:prstGeom prst="ellipse">
              <a:avLst/>
            </a:prstGeom>
            <a:solidFill>
              <a:srgbClr val="98D2E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776" y="3093331"/>
              <a:ext cx="453928" cy="605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50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PULL REQUEST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 notification </a:t>
            </a:r>
            <a:r>
              <a:rPr lang="en-US" dirty="0" smtClean="0"/>
              <a:t>to </a:t>
            </a:r>
            <a:r>
              <a:rPr lang="en-US" dirty="0"/>
              <a:t>the original </a:t>
            </a:r>
            <a:r>
              <a:rPr lang="en-US" dirty="0" smtClean="0"/>
              <a:t>owner that you have completed a feature or bug fix</a:t>
            </a:r>
          </a:p>
        </p:txBody>
      </p:sp>
    </p:spTree>
    <p:extLst>
      <p:ext uri="{BB962C8B-B14F-4D97-AF65-F5344CB8AC3E}">
        <p14:creationId xmlns:p14="http://schemas.microsoft.com/office/powerpoint/2010/main" val="695206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565400"/>
            <a:ext cx="2209800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37000"/>
            <a:ext cx="24384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5" y="3987800"/>
            <a:ext cx="23368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0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REVIEW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3582929" y="2511531"/>
            <a:ext cx="1978142" cy="1978142"/>
          </a:xfrm>
          <a:prstGeom prst="ellipse">
            <a:avLst/>
          </a:prstGeom>
          <a:solidFill>
            <a:srgbClr val="98D2E2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929" y="2851378"/>
            <a:ext cx="1136142" cy="129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0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REVIEW </a:t>
            </a:r>
            <a:r>
              <a:rPr lang="en-US" sz="2000" i="1" dirty="0" smtClean="0"/>
              <a:t>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34300" cy="4686300"/>
          </a:xfrm>
        </p:spPr>
        <p:txBody>
          <a:bodyPr>
            <a:normAutofit/>
          </a:bodyPr>
          <a:lstStyle/>
          <a:p>
            <a:r>
              <a:rPr lang="en-US" dirty="0"/>
              <a:t>The original owner </a:t>
            </a:r>
            <a:r>
              <a:rPr lang="en-US" dirty="0" smtClean="0"/>
              <a:t>of the project can perform </a:t>
            </a:r>
            <a:r>
              <a:rPr lang="en-US" dirty="0"/>
              <a:t>a code </a:t>
            </a:r>
            <a:r>
              <a:rPr lang="en-US" dirty="0" smtClean="0"/>
              <a:t>review on your feature or bug fix, add comments, make commits, or requests </a:t>
            </a:r>
            <a:r>
              <a:rPr lang="en-US" dirty="0"/>
              <a:t>additional changes</a:t>
            </a:r>
          </a:p>
        </p:txBody>
      </p:sp>
    </p:spTree>
    <p:extLst>
      <p:ext uri="{BB962C8B-B14F-4D97-AF65-F5344CB8AC3E}">
        <p14:creationId xmlns:p14="http://schemas.microsoft.com/office/powerpoint/2010/main" val="481918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MERGE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83894" y="2510367"/>
            <a:ext cx="1976212" cy="1976212"/>
            <a:chOff x="7188467" y="2931364"/>
            <a:chExt cx="912663" cy="912663"/>
          </a:xfrm>
        </p:grpSpPr>
        <p:sp>
          <p:nvSpPr>
            <p:cNvPr id="6" name="Oval 5"/>
            <p:cNvSpPr/>
            <p:nvPr/>
          </p:nvSpPr>
          <p:spPr bwMode="auto">
            <a:xfrm>
              <a:off x="7188467" y="2931364"/>
              <a:ext cx="912663" cy="912663"/>
            </a:xfrm>
            <a:prstGeom prst="ellipse">
              <a:avLst/>
            </a:prstGeom>
            <a:solidFill>
              <a:srgbClr val="EBB28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090" y="3090236"/>
              <a:ext cx="462349" cy="616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8400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MERGE </a:t>
            </a:r>
            <a:r>
              <a:rPr lang="en-US" sz="2000" i="1" dirty="0" smtClean="0"/>
              <a:t>GIT FEATURE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686300"/>
          </a:xfrm>
        </p:spPr>
        <p:txBody>
          <a:bodyPr>
            <a:normAutofit/>
          </a:bodyPr>
          <a:lstStyle/>
          <a:p>
            <a:r>
              <a:rPr lang="en-US" dirty="0" smtClean="0"/>
              <a:t>After </a:t>
            </a:r>
            <a:r>
              <a:rPr lang="en-US" dirty="0"/>
              <a:t>the </a:t>
            </a:r>
            <a:r>
              <a:rPr lang="en-US" dirty="0" smtClean="0"/>
              <a:t>pull </a:t>
            </a:r>
            <a:r>
              <a:rPr lang="en-US" dirty="0"/>
              <a:t>request </a:t>
            </a:r>
            <a:r>
              <a:rPr lang="en-US" dirty="0" smtClean="0"/>
              <a:t>and code review the </a:t>
            </a:r>
            <a:r>
              <a:rPr lang="en-US" dirty="0"/>
              <a:t>original owner can </a:t>
            </a:r>
            <a:r>
              <a:rPr lang="en-US" dirty="0" smtClean="0"/>
              <a:t>merge your feature or bug fix into the original project</a:t>
            </a:r>
            <a:endParaRPr lang="en-US" dirty="0"/>
          </a:p>
          <a:p>
            <a:r>
              <a:rPr lang="en-US" dirty="0" smtClean="0"/>
              <a:t>Yay </a:t>
            </a:r>
            <a:r>
              <a:rPr lang="en-US" dirty="0"/>
              <a:t>for </a:t>
            </a:r>
            <a:r>
              <a:rPr lang="en-US" dirty="0" smtClean="0"/>
              <a:t>progress </a:t>
            </a:r>
            <a:r>
              <a:rPr lang="en-US" dirty="0" smtClean="0"/>
              <a:t>( hello </a:t>
            </a:r>
            <a:r>
              <a:rPr lang="en-US" dirty="0" smtClean="0"/>
              <a:t>new </a:t>
            </a:r>
            <a:r>
              <a:rPr lang="en-US" dirty="0" smtClean="0"/>
              <a:t>feature or goodbye bug 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79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iped Right Arrow 20"/>
          <p:cNvSpPr/>
          <p:nvPr/>
        </p:nvSpPr>
        <p:spPr bwMode="auto">
          <a:xfrm>
            <a:off x="531155" y="3205158"/>
            <a:ext cx="8145346" cy="318990"/>
          </a:xfrm>
          <a:prstGeom prst="stripedRightArrow">
            <a:avLst/>
          </a:prstGeom>
          <a:solidFill>
            <a:srgbClr val="98D2E2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83303" y="2909231"/>
            <a:ext cx="937891" cy="937891"/>
          </a:xfrm>
          <a:prstGeom prst="ellipse">
            <a:avLst/>
          </a:prstGeom>
          <a:solidFill>
            <a:srgbClr val="98D2E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312037" y="2931364"/>
            <a:ext cx="912663" cy="912663"/>
          </a:xfrm>
          <a:prstGeom prst="ellipse">
            <a:avLst/>
          </a:prstGeom>
          <a:solidFill>
            <a:srgbClr val="EBB28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43359" y="2909231"/>
            <a:ext cx="937891" cy="937891"/>
          </a:xfrm>
          <a:prstGeom prst="ellipse">
            <a:avLst/>
          </a:prstGeom>
          <a:solidFill>
            <a:srgbClr val="6A9AC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</a:t>
            </a:r>
            <a:r>
              <a:rPr lang="en-US" sz="2000" i="1" dirty="0" smtClean="0"/>
              <a:t>FEATURES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660" y="3090236"/>
            <a:ext cx="462349" cy="616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6" y="3093331"/>
            <a:ext cx="453928" cy="605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554" y="4062651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BRANCH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999" y="4059929"/>
            <a:ext cx="239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PULL </a:t>
            </a:r>
            <a:r>
              <a:rPr lang="en-US" b="1" dirty="0" smtClean="0">
                <a:solidFill>
                  <a:srgbClr val="2C305E"/>
                </a:solidFill>
              </a:rPr>
              <a:t>REQUEST</a:t>
            </a:r>
            <a:endParaRPr lang="en-US" b="1" dirty="0">
              <a:solidFill>
                <a:srgbClr val="2C305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7232" y="405992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C305E"/>
                </a:solidFill>
              </a:rPr>
              <a:t>MERGE</a:t>
            </a:r>
            <a:endParaRPr lang="en-US" b="1" dirty="0">
              <a:solidFill>
                <a:srgbClr val="2C305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676" y="3271994"/>
            <a:ext cx="200025" cy="228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60" y="3259637"/>
            <a:ext cx="200025" cy="22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01" y="3253634"/>
            <a:ext cx="200025" cy="228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19" y="3250353"/>
            <a:ext cx="200025" cy="228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8461" y="2877552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COMMITS</a:t>
            </a:r>
            <a:endParaRPr lang="en-US" sz="1400" b="1" dirty="0">
              <a:solidFill>
                <a:srgbClr val="F47B4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47155" y="2888509"/>
            <a:ext cx="147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47B4A"/>
                </a:solidFill>
              </a:rPr>
              <a:t>CODE REVIEW</a:t>
            </a:r>
            <a:endParaRPr lang="en-US" sz="1400" b="1" dirty="0">
              <a:solidFill>
                <a:srgbClr val="F47B4A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3" y="3267360"/>
            <a:ext cx="200025" cy="228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25" y="3262726"/>
            <a:ext cx="200025" cy="228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36914" y="3015318"/>
            <a:ext cx="652405" cy="652405"/>
            <a:chOff x="230760" y="2909231"/>
            <a:chExt cx="937891" cy="937891"/>
          </a:xfrm>
        </p:grpSpPr>
        <p:sp>
          <p:nvSpPr>
            <p:cNvPr id="24" name="Oval 23"/>
            <p:cNvSpPr/>
            <p:nvPr/>
          </p:nvSpPr>
          <p:spPr bwMode="auto">
            <a:xfrm>
              <a:off x="230760" y="2909231"/>
              <a:ext cx="937891" cy="937891"/>
            </a:xfrm>
            <a:prstGeom prst="ellipse">
              <a:avLst/>
            </a:prstGeom>
            <a:solidFill>
              <a:srgbClr val="8F949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19" y="3111330"/>
              <a:ext cx="460288" cy="61371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048" y="3015318"/>
            <a:ext cx="451518" cy="7224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7962" y="2481989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D33021"/>
                </a:solidFill>
              </a:rPr>
              <a:t>FORK</a:t>
            </a:r>
            <a:endParaRPr lang="en-US" b="1" dirty="0">
              <a:solidFill>
                <a:srgbClr val="D3302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923" y="6116595"/>
            <a:ext cx="506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71C57"/>
                </a:solidFill>
              </a:rPr>
              <a:t>GitHub Flow </a:t>
            </a:r>
            <a:r>
              <a:rPr lang="en-US" smtClean="0">
                <a:solidFill>
                  <a:srgbClr val="071C57"/>
                </a:solidFill>
              </a:rPr>
              <a:t>/ Feature Branch Workflow</a:t>
            </a:r>
            <a:endParaRPr lang="en-US" dirty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77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UF GITHUB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85103" y="1859697"/>
            <a:ext cx="6561438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3" name="Rectangle 2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MOST UF PROJECTS OPEN SOURCED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85103" y="4046835"/>
            <a:ext cx="6561438" cy="1062681"/>
            <a:chOff x="-1128585" y="2758988"/>
            <a:chExt cx="3632887" cy="1062681"/>
          </a:xfrm>
          <a:solidFill>
            <a:srgbClr val="F47B4A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-1128585" y="2758988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28585" y="3092619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CODE CLOSED TO ALL NON UFIT WORKERS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85103" y="2953266"/>
            <a:ext cx="6561438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CODE ACCESSIBLE TO ALL UFIT WORKERS</a:t>
              </a:r>
              <a:endParaRPr lang="en-US" sz="20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85103" y="5140404"/>
            <a:ext cx="6561438" cy="1062681"/>
            <a:chOff x="803189" y="1940011"/>
            <a:chExt cx="3632887" cy="1062681"/>
          </a:xfrm>
          <a:solidFill>
            <a:srgbClr val="009D45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73643"/>
              <a:ext cx="363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UNLIMITED COLLABORATION OPPERTUNITIES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762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GITHUB?</a:t>
            </a:r>
            <a:r>
              <a:rPr lang="en-US" sz="2200" i="1" dirty="0" smtClean="0"/>
              <a:t>IN REVIEW</a:t>
            </a:r>
            <a:endParaRPr lang="en-US" sz="2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13004" y="3576270"/>
            <a:ext cx="4967417" cy="902042"/>
            <a:chOff x="-1128585" y="2758988"/>
            <a:chExt cx="3632887" cy="1062681"/>
          </a:xfrm>
          <a:solidFill>
            <a:srgbClr val="6A9AC5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-1128585" y="2758988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128585" y="3092619"/>
              <a:ext cx="3632887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COMMUNICATION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13004" y="2594049"/>
            <a:ext cx="4967417" cy="896591"/>
            <a:chOff x="803189" y="1940011"/>
            <a:chExt cx="3632887" cy="106268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rgbClr val="57355C">
                <a:alpha val="8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3189" y="2273644"/>
              <a:ext cx="3632887" cy="43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SECURITY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13004" y="4563942"/>
            <a:ext cx="4967417" cy="902041"/>
            <a:chOff x="803189" y="1940011"/>
            <a:chExt cx="3632887" cy="1062681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COLLABORATION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7895969" y="1720678"/>
            <a:ext cx="0" cy="4727526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rgbClr val="009D45">
                <a:alpha val="7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2113004" y="1612557"/>
            <a:ext cx="4967417" cy="895862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3189" y="2273643"/>
              <a:ext cx="3632887" cy="43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ADOPTION OF VERSION CONTROL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88291" y="5551613"/>
            <a:ext cx="4967417" cy="896591"/>
            <a:chOff x="803189" y="1940011"/>
            <a:chExt cx="3632887" cy="106268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solidFill>
              <a:srgbClr val="009D45">
                <a:alpha val="80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3189" y="2273644"/>
              <a:ext cx="3632887" cy="43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PRODUCTIVITY + QUALITY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51612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GIT SMARTER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E4A85"/>
                </a:solidFill>
                <a:hlinkClick r:id="rId2"/>
              </a:rPr>
              <a:t>http://adriangritz.github.io/git-real-presentation/</a:t>
            </a:r>
            <a:endParaRPr lang="en-US" sz="2800" dirty="0">
              <a:solidFill>
                <a:srgbClr val="0E4A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09" y="1733035"/>
            <a:ext cx="3667982" cy="366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54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5" y="1289239"/>
            <a:ext cx="8278109" cy="5198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</a:t>
            </a:r>
            <a:r>
              <a:rPr lang="en-US" sz="2000" i="1" dirty="0" smtClean="0"/>
              <a:t>GIT SMARTER CONTRIBUTORS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96122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991634"/>
            <a:ext cx="3149600" cy="3837666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 bwMode="auto">
          <a:xfrm>
            <a:off x="2876550" y="3910467"/>
            <a:ext cx="3390900" cy="3390900"/>
          </a:xfrm>
          <a:prstGeom prst="mathMultiply">
            <a:avLst/>
          </a:prstGeom>
          <a:solidFill>
            <a:schemeClr val="accent1">
              <a:alpha val="7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94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77089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people can work on the same file at the same time without hosing each others work</a:t>
            </a:r>
          </a:p>
          <a:p>
            <a:r>
              <a:rPr lang="en-US" sz="2800" dirty="0" smtClean="0"/>
              <a:t>Leads </a:t>
            </a:r>
            <a:r>
              <a:rPr lang="en-US" sz="2800" dirty="0"/>
              <a:t>to </a:t>
            </a:r>
            <a:r>
              <a:rPr lang="en-US" sz="2800" dirty="0" smtClean="0"/>
              <a:t>greater productivity ( more people ), </a:t>
            </a:r>
            <a:r>
              <a:rPr lang="en-US" sz="2800" dirty="0"/>
              <a:t>and </a:t>
            </a:r>
            <a:r>
              <a:rPr lang="en-US" sz="2800" dirty="0" smtClean="0"/>
              <a:t>quality ( more eyes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2870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WORLD POPULARITY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30272" y="4451382"/>
            <a:ext cx="2263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71C57"/>
                </a:solidFill>
              </a:rPr>
              <a:t>Bitbucket</a:t>
            </a:r>
            <a:endParaRPr lang="en-US" sz="2400" dirty="0" smtClean="0">
              <a:solidFill>
                <a:srgbClr val="071C57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8286" y="1600200"/>
            <a:ext cx="3785225" cy="3785225"/>
            <a:chOff x="381000" y="1393525"/>
            <a:chExt cx="3232434" cy="3232434"/>
          </a:xfrm>
        </p:grpSpPr>
        <p:sp>
          <p:nvSpPr>
            <p:cNvPr id="3" name="Oval 2"/>
            <p:cNvSpPr/>
            <p:nvPr/>
          </p:nvSpPr>
          <p:spPr bwMode="auto">
            <a:xfrm>
              <a:off x="381000" y="1393525"/>
              <a:ext cx="3232434" cy="3232434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3155" y="2748132"/>
              <a:ext cx="1608123" cy="55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63</a:t>
              </a:r>
              <a:endParaRPr lang="en-US" sz="3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43551" y="2678612"/>
            <a:ext cx="1628400" cy="1628400"/>
            <a:chOff x="3648249" y="2138722"/>
            <a:chExt cx="1628400" cy="1628400"/>
          </a:xfrm>
        </p:grpSpPr>
        <p:sp>
          <p:nvSpPr>
            <p:cNvPr id="20" name="Oval 19"/>
            <p:cNvSpPr/>
            <p:nvPr/>
          </p:nvSpPr>
          <p:spPr bwMode="auto">
            <a:xfrm>
              <a:off x="3648249" y="2138722"/>
              <a:ext cx="1628400" cy="1628400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58387" y="2744757"/>
              <a:ext cx="1608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800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118421" y="3102606"/>
            <a:ext cx="1025274" cy="780412"/>
            <a:chOff x="5987503" y="2369820"/>
            <a:chExt cx="1572462" cy="1196917"/>
          </a:xfrm>
        </p:grpSpPr>
        <p:sp>
          <p:nvSpPr>
            <p:cNvPr id="22" name="Oval 21"/>
            <p:cNvSpPr/>
            <p:nvPr/>
          </p:nvSpPr>
          <p:spPr bwMode="auto">
            <a:xfrm>
              <a:off x="6172827" y="2369820"/>
              <a:ext cx="1196917" cy="1196917"/>
            </a:xfrm>
            <a:prstGeom prst="ellipse">
              <a:avLst/>
            </a:prstGeom>
            <a:solidFill>
              <a:schemeClr val="accent1">
                <a:alpha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87503" y="2641426"/>
              <a:ext cx="1572462" cy="56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4,656</a:t>
              </a:r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648956" y="5515408"/>
            <a:ext cx="226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71C57"/>
                </a:solidFill>
              </a:rPr>
              <a:t>Github</a:t>
            </a:r>
            <a:endParaRPr lang="en-US" sz="3600" dirty="0" smtClean="0">
              <a:solidFill>
                <a:srgbClr val="071C5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6319" y="4033364"/>
            <a:ext cx="226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71C57"/>
                </a:solidFill>
              </a:rPr>
              <a:t>Gitlab</a:t>
            </a:r>
            <a:endParaRPr lang="en-US" dirty="0" smtClean="0">
              <a:solidFill>
                <a:srgbClr val="071C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84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HOSTING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46751"/>
            <a:ext cx="8572500" cy="47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vs SVN</a:t>
            </a:r>
            <a:endParaRPr lang="en-US" dirty="0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2" y="1549399"/>
            <a:ext cx="8577072" cy="47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3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 GUI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549740"/>
            <a:ext cx="8572500" cy="47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9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COMPANIES </a:t>
            </a:r>
            <a:r>
              <a:rPr lang="en-US" dirty="0" smtClean="0"/>
              <a:t>USING GITHUB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333904" y="2510669"/>
          <a:ext cx="8467196" cy="2190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66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GITHUB FOR </a:t>
            </a:r>
            <a:r>
              <a:rPr lang="en-US" dirty="0" smtClean="0"/>
              <a:t>ENTERPRISE SURVEY RESULTS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30842" y="2174789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5" name="Rectangle 4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GITHUB FOR ENTERPRISE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30842" y="3373393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8" name="Rectangle 7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EXISTING CODE STORAGE</a:t>
              </a:r>
              <a:endParaRPr lang="en-US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842" y="4571997"/>
            <a:ext cx="3632887" cy="1062681"/>
            <a:chOff x="803189" y="1940011"/>
            <a:chExt cx="3632887" cy="1062681"/>
          </a:xfrm>
          <a:solidFill>
            <a:srgbClr val="6A9AC5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OKAY HOSTING ON GITHUB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448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GITHUB FOR ENTERPRISE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838199" y="1600200"/>
          <a:ext cx="7467601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5873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STORAGE</a:t>
            </a:r>
            <a:endParaRPr lang="en-US" dirty="0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1524000" y="20955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544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OKAY HOSTING ON GITHUB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825500" y="1600200"/>
          <a:ext cx="7493000" cy="4995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792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OPINIONS FROM PEOPLE WHO CARE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2875" y="1945240"/>
            <a:ext cx="319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C305E"/>
                </a:solidFill>
                <a:latin typeface="Century Gothic" charset="0"/>
                <a:ea typeface="Century Gothic" charset="0"/>
                <a:cs typeface="Century Gothic" charset="0"/>
              </a:rPr>
              <a:t>I like this.</a:t>
            </a:r>
            <a:endParaRPr lang="en-US" b="1" kern="0" dirty="0">
              <a:solidFill>
                <a:srgbClr val="2C305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05688" y="1945241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01</a:t>
            </a:r>
            <a:endParaRPr lang="en-US" sz="1600" dirty="0">
              <a:solidFill>
                <a:schemeClr val="tx1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2874" y="3455232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Love the potential networking and  sharing of creativity.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5688" y="3507973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874" y="5069205"/>
            <a:ext cx="309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greatly benefit all of UFIT and would be worth any expense.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5688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9390" y="1945240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topic is the first useful thing I have seen on yammer.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22203" y="1945240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29390" y="3455232"/>
            <a:ext cx="312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This would be a welcome resource for code-sharing in and among UF projects.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22203" y="3507973"/>
            <a:ext cx="561421" cy="567362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29390" y="5069205"/>
            <a:ext cx="3124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I think it is short sighted for UFIT to not try to centralize and protect the code that is being written to conduct official UF business.</a:t>
            </a:r>
            <a:endParaRPr lang="en-US" b="1" kern="0" dirty="0">
              <a:solidFill>
                <a:srgbClr val="081D58"/>
              </a:solidFill>
              <a:latin typeface="Century Gothic"/>
              <a:ea typeface="Tahoma" panose="020B0604030504040204" pitchFamily="34" charset="0"/>
              <a:cs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22203" y="5070707"/>
            <a:ext cx="561421" cy="567361"/>
          </a:xfrm>
          <a:prstGeom prst="ellipse">
            <a:avLst/>
          </a:prstGeom>
          <a:solidFill>
            <a:srgbClr val="14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entury Gothic"/>
                <a:ea typeface="Tahoma" panose="020B0604030504040204" pitchFamily="34" charset="0"/>
                <a:cs typeface="Century Gothic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573751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MODULARITY/BRANCHES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82" y="2032686"/>
            <a:ext cx="3845436" cy="38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05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is not a place we go!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76" y="1442651"/>
            <a:ext cx="3991232" cy="39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0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</a:t>
            </a:r>
            <a:r>
              <a:rPr lang="en-US" sz="2000" i="1" dirty="0" smtClean="0"/>
              <a:t>CONTINUED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56436" y="5433883"/>
            <a:ext cx="603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The future i</a:t>
            </a:r>
            <a:r>
              <a:rPr lang="en-US" sz="2800" b="1" dirty="0" smtClean="0">
                <a:solidFill>
                  <a:srgbClr val="2C305E"/>
                </a:solidFill>
              </a:rPr>
              <a:t>s a place we make!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44" y="1803313"/>
            <a:ext cx="3427456" cy="3427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67" y="1858919"/>
            <a:ext cx="3316245" cy="331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7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TO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1" y="1377777"/>
            <a:ext cx="3898557" cy="3898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342" y="5276334"/>
            <a:ext cx="5587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Share the </a:t>
            </a:r>
            <a:r>
              <a:rPr lang="en-US" sz="2800" b="1" dirty="0" smtClean="0">
                <a:solidFill>
                  <a:srgbClr val="2C305E"/>
                </a:solidFill>
              </a:rPr>
              <a:t>value of </a:t>
            </a:r>
            <a:r>
              <a:rPr lang="en-US" sz="2800" b="1" dirty="0" err="1" smtClean="0">
                <a:solidFill>
                  <a:srgbClr val="2C305E"/>
                </a:solidFill>
              </a:rPr>
              <a:t>Git</a:t>
            </a:r>
            <a:r>
              <a:rPr lang="en-US" sz="2800" b="1" dirty="0" smtClean="0">
                <a:solidFill>
                  <a:srgbClr val="2C305E"/>
                </a:solidFill>
              </a:rPr>
              <a:t> &amp; </a:t>
            </a:r>
            <a:r>
              <a:rPr lang="en-US" sz="2800" b="1" dirty="0" err="1" smtClean="0">
                <a:solidFill>
                  <a:srgbClr val="2C305E"/>
                </a:solidFill>
              </a:rPr>
              <a:t>Github</a:t>
            </a:r>
            <a:r>
              <a:rPr lang="en-US" sz="2800" b="1" dirty="0" smtClean="0">
                <a:solidFill>
                  <a:srgbClr val="2C305E"/>
                </a:solidFill>
              </a:rPr>
              <a:t> with anyone and everyone!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61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TO ACTION </a:t>
            </a:r>
            <a:r>
              <a:rPr lang="en-US" sz="2000" i="1" dirty="0" smtClean="0"/>
              <a:t>CONTINUED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889000" y="5533852"/>
            <a:ext cx="736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Talk to your director! Talk to your friends</a:t>
            </a:r>
            <a:r>
              <a:rPr lang="en-US" sz="2800" b="1" dirty="0" smtClean="0">
                <a:solidFill>
                  <a:srgbClr val="2C305E"/>
                </a:solidFill>
              </a:rPr>
              <a:t>! Share your opinions on yammer!</a:t>
            </a:r>
            <a:endParaRPr lang="en-US" sz="2800" b="1" dirty="0" smtClean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33" y="1460200"/>
            <a:ext cx="3895467" cy="38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18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000" y="522493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So we can tear down some walls</a:t>
            </a:r>
            <a:r>
              <a:rPr lang="is-IS" sz="2800" b="1" dirty="0" smtClean="0">
                <a:solidFill>
                  <a:srgbClr val="2C305E"/>
                </a:solidFill>
              </a:rPr>
              <a:t>…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92" y="854718"/>
            <a:ext cx="4281616" cy="42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95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000" y="5224933"/>
            <a:ext cx="736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C305E"/>
                </a:solidFill>
              </a:rPr>
              <a:t>and build some baller things together!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6" y="300765"/>
            <a:ext cx="4924168" cy="49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7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557" y="5280966"/>
            <a:ext cx="804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C305E"/>
                </a:solidFill>
              </a:rPr>
              <a:t>T</a:t>
            </a:r>
            <a:r>
              <a:rPr lang="en-US" sz="2800" b="1" dirty="0" smtClean="0">
                <a:solidFill>
                  <a:srgbClr val="2C305E"/>
                </a:solidFill>
              </a:rPr>
              <a:t>hanks for </a:t>
            </a:r>
            <a:r>
              <a:rPr lang="en-US" sz="2800" b="1" dirty="0" err="1" smtClean="0">
                <a:solidFill>
                  <a:srgbClr val="D33021"/>
                </a:solidFill>
              </a:rPr>
              <a:t>BEARing</a:t>
            </a:r>
            <a:r>
              <a:rPr lang="en-US" sz="2800" b="1" dirty="0" smtClean="0">
                <a:solidFill>
                  <a:srgbClr val="2C305E"/>
                </a:solidFill>
              </a:rPr>
              <a:t> </a:t>
            </a:r>
            <a:r>
              <a:rPr lang="en-US" sz="2800" b="1" dirty="0" smtClean="0">
                <a:solidFill>
                  <a:srgbClr val="2C305E"/>
                </a:solidFill>
              </a:rPr>
              <a:t>with me until the end!</a:t>
            </a:r>
            <a:endParaRPr lang="en-US" sz="2800" b="1" dirty="0">
              <a:solidFill>
                <a:srgbClr val="2C305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144016"/>
            <a:ext cx="39116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00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ular Callout 12"/>
          <p:cNvSpPr/>
          <p:nvPr/>
        </p:nvSpPr>
        <p:spPr bwMode="auto">
          <a:xfrm>
            <a:off x="418852" y="387725"/>
            <a:ext cx="4549674" cy="1307665"/>
          </a:xfrm>
          <a:prstGeom prst="wedgeRectCallout">
            <a:avLst>
              <a:gd name="adj1" fmla="val -6478"/>
              <a:gd name="adj2" fmla="val 69522"/>
            </a:avLst>
          </a:prstGeom>
          <a:solidFill>
            <a:srgbClr val="071C57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9736" y="394887"/>
            <a:ext cx="7620000" cy="12192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r="9515" b="2153"/>
          <a:stretch/>
        </p:blipFill>
        <p:spPr>
          <a:xfrm>
            <a:off x="-273534" y="1874374"/>
            <a:ext cx="12931805" cy="4953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588650" y="2501186"/>
            <a:ext cx="3150973" cy="565559"/>
          </a:xfrm>
          <a:prstGeom prst="roundRect">
            <a:avLst>
              <a:gd name="adj" fmla="val 8077"/>
            </a:avLst>
          </a:prstGeom>
          <a:solidFill>
            <a:srgbClr val="8F949A">
              <a:alpha val="99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65760" bIns="91440" rtlCol="0" anchor="ctr"/>
          <a:lstStyle/>
          <a:p>
            <a:pPr algn="ctr"/>
            <a:r>
              <a:rPr lang="en-US" sz="2000" b="1" smtClean="0">
                <a:latin typeface="Century Gothic"/>
                <a:cs typeface="Century Gothic"/>
              </a:rPr>
              <a:t>Communication </a:t>
            </a:r>
            <a:r>
              <a:rPr lang="en-US" sz="1400" b="1" i="1" smtClean="0">
                <a:latin typeface="Century Gothic"/>
                <a:cs typeface="Century Gothic"/>
              </a:rPr>
              <a:t>increases</a:t>
            </a:r>
            <a:endParaRPr lang="en-US" sz="1400" b="1" i="1" dirty="0" smtClean="0">
              <a:latin typeface="Century Gothic"/>
              <a:cs typeface="Century Gothic"/>
            </a:endParaRPr>
          </a:p>
          <a:p>
            <a:endParaRPr lang="en-US" dirty="0" smtClean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6990" y="3299534"/>
            <a:ext cx="4972405" cy="657713"/>
          </a:xfrm>
          <a:prstGeom prst="roundRect">
            <a:avLst>
              <a:gd name="adj" fmla="val 8077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20040" bIns="91440" rtlCol="0" anchor="ctr"/>
          <a:lstStyle/>
          <a:p>
            <a:pPr algn="ctr"/>
            <a:r>
              <a:rPr lang="en-US" sz="2400" b="1" dirty="0" smtClean="0">
                <a:latin typeface="Century Gothic"/>
                <a:cs typeface="Century Gothic"/>
              </a:rPr>
              <a:t>Productivity &amp; Quality </a:t>
            </a:r>
            <a:r>
              <a:rPr lang="en-US" sz="1600" b="1" i="1" dirty="0" smtClean="0">
                <a:latin typeface="Century Gothic"/>
                <a:cs typeface="Century Gothic"/>
              </a:rPr>
              <a:t>increases</a:t>
            </a:r>
          </a:p>
          <a:p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9615" y="4261174"/>
            <a:ext cx="4318071" cy="845983"/>
          </a:xfrm>
          <a:prstGeom prst="roundRect">
            <a:avLst>
              <a:gd name="adj" fmla="val 9895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182880" rIns="0" bIns="0" rtlCol="0" anchor="ctr" anchorCtr="1"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Security </a:t>
            </a:r>
            <a:r>
              <a:rPr lang="en-US" sz="1600" b="1" i="1" dirty="0" smtClean="0">
                <a:latin typeface="Century Gothic"/>
                <a:cs typeface="Century Gothic"/>
              </a:rPr>
              <a:t>increases</a:t>
            </a:r>
          </a:p>
          <a:p>
            <a:endParaRPr lang="en-US" dirty="0" smtClean="0">
              <a:latin typeface="Century Gothic"/>
              <a:cs typeface="Century Gothic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3422" y="5456548"/>
            <a:ext cx="6924773" cy="909109"/>
          </a:xfrm>
          <a:prstGeom prst="roundRect">
            <a:avLst>
              <a:gd name="adj" fmla="val 8200"/>
            </a:avLst>
          </a:prstGeom>
          <a:solidFill>
            <a:srgbClr val="8F949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Imagine we adopt </a:t>
            </a:r>
            <a:r>
              <a:rPr lang="en-US" sz="4000" b="1" dirty="0" err="1" smtClean="0">
                <a:latin typeface="Century Gothic"/>
                <a:cs typeface="Century Gothic"/>
              </a:rPr>
              <a:t>Github</a:t>
            </a:r>
            <a:endParaRPr lang="en-US" sz="4000" b="1" dirty="0" smtClean="0">
              <a:latin typeface="Century Gothic"/>
              <a:cs typeface="Century Gothic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58197" y="1827946"/>
            <a:ext cx="3289489" cy="452808"/>
          </a:xfrm>
          <a:prstGeom prst="roundRect">
            <a:avLst>
              <a:gd name="adj" fmla="val 8077"/>
            </a:avLst>
          </a:prstGeom>
          <a:solidFill>
            <a:srgbClr val="8F949A">
              <a:alpha val="99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tIns="365760" bIns="91440" rtlCol="0" anchor="ctr"/>
          <a:lstStyle/>
          <a:p>
            <a:pPr algn="ctr"/>
            <a:r>
              <a:rPr lang="en-US" sz="2000" b="1" dirty="0" smtClean="0">
                <a:latin typeface="Century Gothic"/>
                <a:cs typeface="Century Gothic"/>
              </a:rPr>
              <a:t>Collaboration </a:t>
            </a:r>
            <a:r>
              <a:rPr lang="en-US" sz="1400" b="1" i="1" dirty="0" smtClean="0">
                <a:latin typeface="Century Gothic"/>
                <a:cs typeface="Century Gothic"/>
              </a:rPr>
              <a:t>increases</a:t>
            </a:r>
            <a:endParaRPr lang="en-US" sz="1400" b="1" i="1" dirty="0" smtClean="0">
              <a:latin typeface="Century Gothic"/>
              <a:cs typeface="Century Gothic"/>
            </a:endParaRPr>
          </a:p>
          <a:p>
            <a:endParaRPr lang="en-US" dirty="0" smtClean="0">
              <a:solidFill>
                <a:schemeClr val="accent3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19881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MODULARITY</a:t>
            </a:r>
            <a:r>
              <a:rPr lang="en-US" dirty="0" smtClean="0"/>
              <a:t>/BRANCHES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08323" y="2057402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FEATURES</a:t>
              </a:r>
              <a:endParaRPr lang="en-US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08323" y="3256006"/>
            <a:ext cx="5568660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9" name="Rectangle 8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EXPERIMENTS</a:t>
              </a:r>
              <a:endParaRPr lang="en-US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08322" y="4454610"/>
            <a:ext cx="5568661" cy="1062681"/>
            <a:chOff x="803189" y="1940011"/>
            <a:chExt cx="3632887" cy="1062681"/>
          </a:xfrm>
          <a:solidFill>
            <a:srgbClr val="8F949A"/>
          </a:solidFill>
        </p:grpSpPr>
        <p:sp>
          <p:nvSpPr>
            <p:cNvPr id="16" name="Rectangle 15"/>
            <p:cNvSpPr/>
            <p:nvPr/>
          </p:nvSpPr>
          <p:spPr bwMode="auto">
            <a:xfrm>
              <a:off x="803189" y="1940011"/>
              <a:ext cx="3632887" cy="1062681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189" y="2273643"/>
              <a:ext cx="36328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BUGS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211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862" y="1515182"/>
            <a:ext cx="5330897" cy="4860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FEATURES </a:t>
            </a:r>
            <a:r>
              <a:rPr lang="en-US" sz="1800" i="1" dirty="0"/>
              <a:t>MODULARITY</a:t>
            </a:r>
            <a:endParaRPr lang="en-US" sz="18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321691" y="2438722"/>
            <a:ext cx="1502366" cy="1443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1599" y="2261271"/>
            <a:ext cx="217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cs typeface="Century Gothic"/>
              </a:rPr>
              <a:t>FEATURE 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68369" y="5769904"/>
            <a:ext cx="77300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50792" y="2254056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81D58"/>
                </a:solidFill>
                <a:cs typeface="Century Gothic"/>
              </a:rPr>
              <a:t>FEATURE 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1372" y="5572927"/>
            <a:ext cx="312381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800" b="1" i="1" dirty="0" smtClean="0">
                <a:solidFill>
                  <a:srgbClr val="FF6600"/>
                </a:solidFill>
                <a:cs typeface="Century Gothic"/>
              </a:rPr>
              <a:t>FEATURE 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31227" y="2453151"/>
            <a:ext cx="61956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12577" y="3809428"/>
            <a:ext cx="38650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62007" y="3661879"/>
            <a:ext cx="3123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2000" b="1" i="1" dirty="0" smtClean="0">
                <a:solidFill>
                  <a:srgbClr val="FF6600"/>
                </a:solidFill>
                <a:cs typeface="Century Gothic"/>
              </a:rPr>
              <a:t>FEATURE </a:t>
            </a:r>
            <a:r>
              <a:rPr lang="en-US" sz="2000" b="1" i="1" dirty="0" smtClean="0">
                <a:solidFill>
                  <a:srgbClr val="FF6600"/>
                </a:solidFill>
                <a:cs typeface="Century Gothic"/>
              </a:rPr>
              <a:t>B</a:t>
            </a:r>
            <a:endParaRPr lang="en-US" sz="2000" b="1" i="1" dirty="0" smtClean="0">
              <a:solidFill>
                <a:srgbClr val="FF6600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040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ange Bord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hite Border + Blu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White Border + Orange Center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diag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19597</TotalTime>
  <Words>1096</Words>
  <Application>Microsoft Macintosh PowerPoint</Application>
  <PresentationFormat>On-screen Show (4:3)</PresentationFormat>
  <Paragraphs>243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Calibri</vt:lpstr>
      <vt:lpstr>Century Gothic</vt:lpstr>
      <vt:lpstr>Tahoma</vt:lpstr>
      <vt:lpstr>Wingdings</vt:lpstr>
      <vt:lpstr>Arial</vt:lpstr>
      <vt:lpstr>Title Slide</vt:lpstr>
      <vt:lpstr>Blue Border</vt:lpstr>
      <vt:lpstr>Orange Border</vt:lpstr>
      <vt:lpstr>White Border + Blue Center</vt:lpstr>
      <vt:lpstr>White Border + Orange Center</vt:lpstr>
      <vt:lpstr>ALONE</vt:lpstr>
      <vt:lpstr>TOGETHER</vt:lpstr>
      <vt:lpstr>GITHUB IS COLLABORATION &amp; COMMUNITY</vt:lpstr>
      <vt:lpstr>BEFORE GITHUB  WHY GIT? </vt:lpstr>
      <vt:lpstr>MULTIPLE PEOPLE</vt:lpstr>
      <vt:lpstr>MULTIPLE PEOPLE</vt:lpstr>
      <vt:lpstr>MODULARITY/BRANCHES</vt:lpstr>
      <vt:lpstr>MODULARITY/BRANCHES</vt:lpstr>
      <vt:lpstr>FEATURES MODULARITY</vt:lpstr>
      <vt:lpstr>FEATURES MODULARITY</vt:lpstr>
      <vt:lpstr>Experiments MODULARITY</vt:lpstr>
      <vt:lpstr>Experiments MODULARITY</vt:lpstr>
      <vt:lpstr>BUGS MODULARITY</vt:lpstr>
      <vt:lpstr>BUGS MODULARITY</vt:lpstr>
      <vt:lpstr>MODULARITY IN REVIEW</vt:lpstr>
      <vt:lpstr>TIME TRAVEL</vt:lpstr>
      <vt:lpstr>TIME TRAVEL</vt:lpstr>
      <vt:lpstr>WORK OFFLINE</vt:lpstr>
      <vt:lpstr>WORK OFFLINE</vt:lpstr>
      <vt:lpstr>WHY GIT? IN REVIEW</vt:lpstr>
      <vt:lpstr>WHY GITHUB?</vt:lpstr>
      <vt:lpstr>SECURITY FEATURE</vt:lpstr>
      <vt:lpstr>SHIB, AD, 2FA SECURITY</vt:lpstr>
      <vt:lpstr>SHIB, AD, 2FA SECURITY</vt:lpstr>
      <vt:lpstr>UF SERVERS SECURITY</vt:lpstr>
      <vt:lpstr>UF SERVERS SECURITY</vt:lpstr>
      <vt:lpstr>AUDITABLE SECURITY</vt:lpstr>
      <vt:lpstr>AUDITABLE SECURITY</vt:lpstr>
      <vt:lpstr>PRIVATE DATA SECURITY</vt:lpstr>
      <vt:lpstr>PRIVATE DATA SECURITY</vt:lpstr>
      <vt:lpstr>AFRAID SECURITY</vt:lpstr>
      <vt:lpstr>AFRAID SECURITY</vt:lpstr>
      <vt:lpstr>GIT HOSTING FEATURE</vt:lpstr>
      <vt:lpstr>GIT HOSTING FEATURE</vt:lpstr>
      <vt:lpstr>ACCESS FEATURE</vt:lpstr>
      <vt:lpstr>ACCESS FEATURE</vt:lpstr>
      <vt:lpstr>WEB INTERFACE FEATURE</vt:lpstr>
      <vt:lpstr>WEB INTERFACE FEATURE</vt:lpstr>
      <vt:lpstr>COMMUNICATION FEATURE</vt:lpstr>
      <vt:lpstr>COMMUNICATION FEATURE</vt:lpstr>
      <vt:lpstr>COLLABORATION FEATURES</vt:lpstr>
      <vt:lpstr>FORK FEATURE</vt:lpstr>
      <vt:lpstr>FORK FEATURE</vt:lpstr>
      <vt:lpstr>BRANCH GIT FEATURE</vt:lpstr>
      <vt:lpstr>BRANCH GIT FEATURE</vt:lpstr>
      <vt:lpstr>COMMIT GIT FEATURE</vt:lpstr>
      <vt:lpstr>COMMIT GIT FEATURE</vt:lpstr>
      <vt:lpstr>PULL REQUEST FEATURE</vt:lpstr>
      <vt:lpstr>PULL REQUEST FEATURE</vt:lpstr>
      <vt:lpstr>CODE REVIEW FEATURE</vt:lpstr>
      <vt:lpstr>CODE REVIEW FEATURE</vt:lpstr>
      <vt:lpstr>MERGE GIT FEATURE</vt:lpstr>
      <vt:lpstr>MERGE GIT FEATURE</vt:lpstr>
      <vt:lpstr>COLLABORATION FEATURES</vt:lpstr>
      <vt:lpstr>UF GITHUB</vt:lpstr>
      <vt:lpstr>WHY GITHUB?IN REVIEW</vt:lpstr>
      <vt:lpstr>GIT SMARTER</vt:lpstr>
      <vt:lpstr>THANK YOU GIT SMARTER CONTRIBUTORS</vt:lpstr>
      <vt:lpstr>DATA</vt:lpstr>
      <vt:lpstr>WORLD POPULARITY</vt:lpstr>
      <vt:lpstr>GIT HOSTING</vt:lpstr>
      <vt:lpstr>GIT vs SVN</vt:lpstr>
      <vt:lpstr>GIT GUI</vt:lpstr>
      <vt:lpstr>COMPANIES USING GITHUB</vt:lpstr>
      <vt:lpstr>GITHUB FOR ENTERPRISE SURVEY RESULTS</vt:lpstr>
      <vt:lpstr>GITHUB FOR ENTERPRISE</vt:lpstr>
      <vt:lpstr>CODE STORAGE</vt:lpstr>
      <vt:lpstr>OKAY HOSTING ON GITHUB</vt:lpstr>
      <vt:lpstr>OPINIONS FROM PEOPLE WHO CARE</vt:lpstr>
      <vt:lpstr>THE FUTURE</vt:lpstr>
      <vt:lpstr>THE FUTURE CONTINUED</vt:lpstr>
      <vt:lpstr>CALL TO ACTION</vt:lpstr>
      <vt:lpstr>CALL TO ACTION CONTINUED</vt:lpstr>
      <vt:lpstr>PowerPoint Presentation</vt:lpstr>
      <vt:lpstr>PowerPoint Presentation</vt:lpstr>
      <vt:lpstr>PowerPoint Presentation</vt:lpstr>
      <vt:lpstr>QUESTIONS?</vt:lpstr>
    </vt:vector>
  </TitlesOfParts>
  <Company>University of Florida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Schuk</dc:creator>
  <cp:lastModifiedBy>Gritz,Adrian Michael</cp:lastModifiedBy>
  <cp:revision>1501</cp:revision>
  <cp:lastPrinted>2016-06-17T11:40:36Z</cp:lastPrinted>
  <dcterms:created xsi:type="dcterms:W3CDTF">2015-11-17T14:20:27Z</dcterms:created>
  <dcterms:modified xsi:type="dcterms:W3CDTF">2016-06-17T16:53:34Z</dcterms:modified>
</cp:coreProperties>
</file>